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-GB">
                <a:latin typeface="Open Sans"/>
                <a:ea typeface="Open Sans"/>
                <a:cs typeface="Open Sans"/>
                <a:sym typeface="Open Sans"/>
              </a:rPr>
              <a:t>DHIS 2 Functionality Overview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Functionality overview</a:t>
            </a:r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Aggregate data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Routine data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Surveys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Events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Tracker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Individual records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Cases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Programs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Aggregate system overview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Data entry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Desktop/laptop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Smartphone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Feature phone - Web / J2ME / SMS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Validation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Validation rules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Std dev and min-max analysis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Aggregate system overview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Data management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Data elements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Categories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Indicators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Data sets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Organisation units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User management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Users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User roles</a:t>
            </a:r>
          </a:p>
          <a:p>
            <a:r>
              <a:t/>
            </a:r>
          </a:p>
          <a:p>
            <a:pPr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Aggregate system overview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Data analytics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Pivot tables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Charts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GIS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Dashboard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Interpretations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Messages</a:t>
            </a:r>
          </a:p>
          <a:p>
            <a:r>
              <a:t/>
            </a:r>
          </a:p>
          <a:p>
            <a:pPr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Apps and Web API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Aggregate system overview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Settings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General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Appearance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Email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Access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Import-export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Meta-data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Data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Tracker overview - maintenance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0" mar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Programs and stages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Persons</a:t>
            </a:r>
          </a:p>
          <a:p>
            <a:pPr rtl="0" lvl="0" indent="45720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Attributes</a:t>
            </a:r>
          </a:p>
          <a:p>
            <a:pPr rtl="0" lvl="0" indent="45720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Identifiers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Aggregation queries</a:t>
            </a:r>
          </a:p>
          <a:p>
            <a:pPr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From events to aggregate numbers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>
                <a:latin typeface="Open Sans"/>
                <a:ea typeface="Open Sans"/>
                <a:cs typeface="Open Sans"/>
                <a:sym typeface="Open Sans"/>
              </a:rPr>
              <a:t>Tracker overview - services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Longitudinal programs:</a:t>
            </a:r>
          </a:p>
          <a:p>
            <a:pPr rtl="0" lvl="0" indent="45720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Person dashboard</a:t>
            </a:r>
          </a:p>
          <a:p>
            <a:pPr rtl="0" lvl="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	Lost to follow-up support and reminders </a:t>
            </a:r>
          </a:p>
          <a:p>
            <a:pPr rtl="0" lvl="0" indent="45720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Visit schedule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Anonymous events data entry (“line-listing”)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-GB">
                <a:latin typeface="Open Sans"/>
                <a:ea typeface="Open Sans"/>
                <a:cs typeface="Open Sans"/>
                <a:sym typeface="Open Sans"/>
              </a:rPr>
              <a:t>Tabular report</a:t>
            </a:r>
          </a:p>
          <a:p>
            <a:pPr rtl="0" lvl="0" indent="45720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Overview of events</a:t>
            </a:r>
          </a:p>
          <a:p>
            <a:pPr rtl="0" lvl="0" indent="457200">
              <a:buNone/>
            </a:pPr>
            <a:r>
              <a:rPr sz="1800" lang="en-GB">
                <a:latin typeface="Open Sans"/>
                <a:ea typeface="Open Sans"/>
                <a:cs typeface="Open Sans"/>
                <a:sym typeface="Open Sans"/>
              </a:rPr>
              <a:t>Ad-hoc aggregation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