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7" r:id="rId2"/>
    <p:sldId id="258" r:id="rId3"/>
    <p:sldId id="272" r:id="rId4"/>
    <p:sldId id="273" r:id="rId5"/>
    <p:sldId id="279" r:id="rId6"/>
    <p:sldId id="274" r:id="rId7"/>
    <p:sldId id="266" r:id="rId8"/>
    <p:sldId id="265" r:id="rId9"/>
    <p:sldId id="271" r:id="rId10"/>
    <p:sldId id="259" r:id="rId11"/>
    <p:sldId id="262" r:id="rId12"/>
    <p:sldId id="263" r:id="rId13"/>
    <p:sldId id="268" r:id="rId14"/>
    <p:sldId id="275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/>
    <p:restoredTop sz="94599"/>
  </p:normalViewPr>
  <p:slideViewPr>
    <p:cSldViewPr snapToGrid="0" snapToObjects="1">
      <p:cViewPr>
        <p:scale>
          <a:sx n="87" d="100"/>
          <a:sy n="87" d="100"/>
        </p:scale>
        <p:origin x="72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5412B-EA31-492C-8FF8-95D6190B2C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F5F827-EAAF-4292-84F5-C22FFD118F31}">
      <dgm:prSet/>
      <dgm:spPr/>
      <dgm:t>
        <a:bodyPr/>
        <a:lstStyle/>
        <a:p>
          <a:pPr rtl="0"/>
          <a:r>
            <a:rPr lang="en-US" smtClean="0"/>
            <a:t>Location near hot spot (emerging zoonoses) - in yellow fever, meningitis belts</a:t>
          </a:r>
          <a:endParaRPr lang="en-US"/>
        </a:p>
      </dgm:t>
    </dgm:pt>
    <dgm:pt modelId="{C39D6D05-5DC6-4AD6-A9A2-5079175CAE42}" type="parTrans" cxnId="{EB0B69A6-9237-4464-A9BD-9547CB669820}">
      <dgm:prSet/>
      <dgm:spPr/>
      <dgm:t>
        <a:bodyPr/>
        <a:lstStyle/>
        <a:p>
          <a:endParaRPr lang="en-US"/>
        </a:p>
      </dgm:t>
    </dgm:pt>
    <dgm:pt modelId="{74B3F9D0-767C-4C64-949B-2C4DA44388E5}" type="sibTrans" cxnId="{EB0B69A6-9237-4464-A9BD-9547CB669820}">
      <dgm:prSet/>
      <dgm:spPr/>
      <dgm:t>
        <a:bodyPr/>
        <a:lstStyle/>
        <a:p>
          <a:endParaRPr lang="en-US"/>
        </a:p>
      </dgm:t>
    </dgm:pt>
    <dgm:pt modelId="{7D53017D-7694-4EDA-9ACA-723E1E486250}">
      <dgm:prSet/>
      <dgm:spPr/>
      <dgm:t>
        <a:bodyPr/>
        <a:lstStyle/>
        <a:p>
          <a:pPr rtl="0"/>
          <a:r>
            <a:rPr lang="en-US" smtClean="0"/>
            <a:t>Climate change -prone to floods, drought, landslide</a:t>
          </a:r>
          <a:endParaRPr lang="en-US"/>
        </a:p>
      </dgm:t>
    </dgm:pt>
    <dgm:pt modelId="{B578C582-2627-4171-9974-744AE88798AB}" type="parTrans" cxnId="{81C29263-E6F5-4761-B63A-556261C51B5B}">
      <dgm:prSet/>
      <dgm:spPr/>
      <dgm:t>
        <a:bodyPr/>
        <a:lstStyle/>
        <a:p>
          <a:endParaRPr lang="en-US"/>
        </a:p>
      </dgm:t>
    </dgm:pt>
    <dgm:pt modelId="{F6687801-CC7D-4BF9-8A5C-670350D49C36}" type="sibTrans" cxnId="{81C29263-E6F5-4761-B63A-556261C51B5B}">
      <dgm:prSet/>
      <dgm:spPr/>
      <dgm:t>
        <a:bodyPr/>
        <a:lstStyle/>
        <a:p>
          <a:endParaRPr lang="en-US"/>
        </a:p>
      </dgm:t>
    </dgm:pt>
    <dgm:pt modelId="{5ACD52B8-9D74-44D9-8A7A-A8D87D1AA4BF}">
      <dgm:prSet/>
      <dgm:spPr/>
      <dgm:t>
        <a:bodyPr/>
        <a:lstStyle/>
        <a:p>
          <a:pPr rtl="0"/>
          <a:r>
            <a:rPr lang="en-US" smtClean="0"/>
            <a:t>Globalization (trade, travel, porous borders)</a:t>
          </a:r>
          <a:endParaRPr lang="en-US"/>
        </a:p>
      </dgm:t>
    </dgm:pt>
    <dgm:pt modelId="{F3BBCD3C-49B5-4542-894F-B10B5997CE59}" type="parTrans" cxnId="{08E6D270-B796-45D8-9AF8-B78F02F9BCF3}">
      <dgm:prSet/>
      <dgm:spPr/>
      <dgm:t>
        <a:bodyPr/>
        <a:lstStyle/>
        <a:p>
          <a:endParaRPr lang="en-US"/>
        </a:p>
      </dgm:t>
    </dgm:pt>
    <dgm:pt modelId="{7563510A-4051-43B5-A191-B26CC394ED80}" type="sibTrans" cxnId="{08E6D270-B796-45D8-9AF8-B78F02F9BCF3}">
      <dgm:prSet/>
      <dgm:spPr/>
      <dgm:t>
        <a:bodyPr/>
        <a:lstStyle/>
        <a:p>
          <a:endParaRPr lang="en-US"/>
        </a:p>
      </dgm:t>
    </dgm:pt>
    <dgm:pt modelId="{9375C376-4FC8-49C2-851F-BF3135BB9931}">
      <dgm:prSet/>
      <dgm:spPr/>
      <dgm:t>
        <a:bodyPr/>
        <a:lstStyle/>
        <a:p>
          <a:pPr rtl="0"/>
          <a:r>
            <a:rPr lang="en-US" smtClean="0"/>
            <a:t>Prone to outbreaks (viral hemorrhagic fevers, cholera, meningitis, plague, anthrax)</a:t>
          </a:r>
          <a:endParaRPr lang="en-US"/>
        </a:p>
      </dgm:t>
    </dgm:pt>
    <dgm:pt modelId="{9A916F89-4D54-4071-BD97-F9DC559091A7}" type="parTrans" cxnId="{CBFCFD20-3988-43E5-87D9-527AFBFFA222}">
      <dgm:prSet/>
      <dgm:spPr/>
      <dgm:t>
        <a:bodyPr/>
        <a:lstStyle/>
        <a:p>
          <a:endParaRPr lang="en-US"/>
        </a:p>
      </dgm:t>
    </dgm:pt>
    <dgm:pt modelId="{A1808679-E5E1-48A3-AF43-F32B7E50AE0C}" type="sibTrans" cxnId="{CBFCFD20-3988-43E5-87D9-527AFBFFA222}">
      <dgm:prSet/>
      <dgm:spPr/>
      <dgm:t>
        <a:bodyPr/>
        <a:lstStyle/>
        <a:p>
          <a:endParaRPr lang="en-US"/>
        </a:p>
      </dgm:t>
    </dgm:pt>
    <dgm:pt modelId="{47C96D5C-EBFF-4EDD-A581-8E7A97E0E7D5}" type="pres">
      <dgm:prSet presAssocID="{6125412B-EA31-492C-8FF8-95D6190B2C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3F738-4D8C-4864-8A3C-42DC6E0033E3}" type="pres">
      <dgm:prSet presAssocID="{22F5F827-EAAF-4292-84F5-C22FFD118F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5FF5C-8D7F-45C3-8A62-6E0B2B2A29E2}" type="pres">
      <dgm:prSet presAssocID="{74B3F9D0-767C-4C64-949B-2C4DA44388E5}" presName="spacer" presStyleCnt="0"/>
      <dgm:spPr/>
    </dgm:pt>
    <dgm:pt modelId="{17093BC6-1A3B-4640-B100-B3DD852B724A}" type="pres">
      <dgm:prSet presAssocID="{7D53017D-7694-4EDA-9ACA-723E1E4862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1113B-6A36-4B83-844E-2143FE059FC4}" type="pres">
      <dgm:prSet presAssocID="{F6687801-CC7D-4BF9-8A5C-670350D49C36}" presName="spacer" presStyleCnt="0"/>
      <dgm:spPr/>
    </dgm:pt>
    <dgm:pt modelId="{27C0A83D-1376-4737-8A3F-24144F136F28}" type="pres">
      <dgm:prSet presAssocID="{5ACD52B8-9D74-44D9-8A7A-A8D87D1AA4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B9400-D59E-44E4-9BEF-8551D504A711}" type="pres">
      <dgm:prSet presAssocID="{7563510A-4051-43B5-A191-B26CC394ED80}" presName="spacer" presStyleCnt="0"/>
      <dgm:spPr/>
    </dgm:pt>
    <dgm:pt modelId="{6700B3A4-40B0-4152-A78D-68100B5E9F8D}" type="pres">
      <dgm:prSet presAssocID="{9375C376-4FC8-49C2-851F-BF3135BB99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99DC2-C2CB-9747-B887-9BDBD6F9A468}" type="presOf" srcId="{7D53017D-7694-4EDA-9ACA-723E1E486250}" destId="{17093BC6-1A3B-4640-B100-B3DD852B724A}" srcOrd="0" destOrd="0" presId="urn:microsoft.com/office/officeart/2005/8/layout/vList2"/>
    <dgm:cxn modelId="{EB0B69A6-9237-4464-A9BD-9547CB669820}" srcId="{6125412B-EA31-492C-8FF8-95D6190B2CC7}" destId="{22F5F827-EAAF-4292-84F5-C22FFD118F31}" srcOrd="0" destOrd="0" parTransId="{C39D6D05-5DC6-4AD6-A9A2-5079175CAE42}" sibTransId="{74B3F9D0-767C-4C64-949B-2C4DA44388E5}"/>
    <dgm:cxn modelId="{5BA025E5-3837-F642-96FC-CF23232C5A1F}" type="presOf" srcId="{6125412B-EA31-492C-8FF8-95D6190B2CC7}" destId="{47C96D5C-EBFF-4EDD-A581-8E7A97E0E7D5}" srcOrd="0" destOrd="0" presId="urn:microsoft.com/office/officeart/2005/8/layout/vList2"/>
    <dgm:cxn modelId="{53556AE7-CAC8-7B41-B016-1534839CED7B}" type="presOf" srcId="{9375C376-4FC8-49C2-851F-BF3135BB9931}" destId="{6700B3A4-40B0-4152-A78D-68100B5E9F8D}" srcOrd="0" destOrd="0" presId="urn:microsoft.com/office/officeart/2005/8/layout/vList2"/>
    <dgm:cxn modelId="{F2E0D211-EA71-9447-8157-268E19337DD2}" type="presOf" srcId="{22F5F827-EAAF-4292-84F5-C22FFD118F31}" destId="{0203F738-4D8C-4864-8A3C-42DC6E0033E3}" srcOrd="0" destOrd="0" presId="urn:microsoft.com/office/officeart/2005/8/layout/vList2"/>
    <dgm:cxn modelId="{81C29263-E6F5-4761-B63A-556261C51B5B}" srcId="{6125412B-EA31-492C-8FF8-95D6190B2CC7}" destId="{7D53017D-7694-4EDA-9ACA-723E1E486250}" srcOrd="1" destOrd="0" parTransId="{B578C582-2627-4171-9974-744AE88798AB}" sibTransId="{F6687801-CC7D-4BF9-8A5C-670350D49C36}"/>
    <dgm:cxn modelId="{08E6D270-B796-45D8-9AF8-B78F02F9BCF3}" srcId="{6125412B-EA31-492C-8FF8-95D6190B2CC7}" destId="{5ACD52B8-9D74-44D9-8A7A-A8D87D1AA4BF}" srcOrd="2" destOrd="0" parTransId="{F3BBCD3C-49B5-4542-894F-B10B5997CE59}" sibTransId="{7563510A-4051-43B5-A191-B26CC394ED80}"/>
    <dgm:cxn modelId="{CBFCFD20-3988-43E5-87D9-527AFBFFA222}" srcId="{6125412B-EA31-492C-8FF8-95D6190B2CC7}" destId="{9375C376-4FC8-49C2-851F-BF3135BB9931}" srcOrd="3" destOrd="0" parTransId="{9A916F89-4D54-4071-BD97-F9DC559091A7}" sibTransId="{A1808679-E5E1-48A3-AF43-F32B7E50AE0C}"/>
    <dgm:cxn modelId="{1B1DE2F0-903D-D44A-BF8B-691E149A4ABD}" type="presOf" srcId="{5ACD52B8-9D74-44D9-8A7A-A8D87D1AA4BF}" destId="{27C0A83D-1376-4737-8A3F-24144F136F28}" srcOrd="0" destOrd="0" presId="urn:microsoft.com/office/officeart/2005/8/layout/vList2"/>
    <dgm:cxn modelId="{5DD0B590-25E6-4A46-BCDD-72775D607428}" type="presParOf" srcId="{47C96D5C-EBFF-4EDD-A581-8E7A97E0E7D5}" destId="{0203F738-4D8C-4864-8A3C-42DC6E0033E3}" srcOrd="0" destOrd="0" presId="urn:microsoft.com/office/officeart/2005/8/layout/vList2"/>
    <dgm:cxn modelId="{7DDDCC3E-364F-394A-9102-1BC03E56184C}" type="presParOf" srcId="{47C96D5C-EBFF-4EDD-A581-8E7A97E0E7D5}" destId="{7145FF5C-8D7F-45C3-8A62-6E0B2B2A29E2}" srcOrd="1" destOrd="0" presId="urn:microsoft.com/office/officeart/2005/8/layout/vList2"/>
    <dgm:cxn modelId="{18F990BE-EF8F-B54F-B949-11292A327DA5}" type="presParOf" srcId="{47C96D5C-EBFF-4EDD-A581-8E7A97E0E7D5}" destId="{17093BC6-1A3B-4640-B100-B3DD852B724A}" srcOrd="2" destOrd="0" presId="urn:microsoft.com/office/officeart/2005/8/layout/vList2"/>
    <dgm:cxn modelId="{523CF0C3-853C-A841-9A07-D821E0809BC7}" type="presParOf" srcId="{47C96D5C-EBFF-4EDD-A581-8E7A97E0E7D5}" destId="{C871113B-6A36-4B83-844E-2143FE059FC4}" srcOrd="3" destOrd="0" presId="urn:microsoft.com/office/officeart/2005/8/layout/vList2"/>
    <dgm:cxn modelId="{D42F37DE-E9DB-F84E-8E39-133A642F1FBB}" type="presParOf" srcId="{47C96D5C-EBFF-4EDD-A581-8E7A97E0E7D5}" destId="{27C0A83D-1376-4737-8A3F-24144F136F28}" srcOrd="4" destOrd="0" presId="urn:microsoft.com/office/officeart/2005/8/layout/vList2"/>
    <dgm:cxn modelId="{EE6C0C3C-FC9E-3B42-B903-2588DD7FA380}" type="presParOf" srcId="{47C96D5C-EBFF-4EDD-A581-8E7A97E0E7D5}" destId="{9C2B9400-D59E-44E4-9BEF-8551D504A711}" srcOrd="5" destOrd="0" presId="urn:microsoft.com/office/officeart/2005/8/layout/vList2"/>
    <dgm:cxn modelId="{7F1FCDE8-02C7-9249-BB41-30F743256CAD}" type="presParOf" srcId="{47C96D5C-EBFF-4EDD-A581-8E7A97E0E7D5}" destId="{6700B3A4-40B0-4152-A78D-68100B5E9F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E1E93-1E85-44C0-880B-D15B9EA6B27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F96307-D7A5-44C4-A9E2-0763C51B4A5D}">
      <dgm:prSet/>
      <dgm:spPr/>
      <dgm:t>
        <a:bodyPr/>
        <a:lstStyle/>
        <a:p>
          <a:pPr rtl="0"/>
          <a:r>
            <a:rPr lang="en-US" b="1" dirty="0" smtClean="0"/>
            <a:t>Elements of GHSA in Uganda</a:t>
          </a:r>
          <a:endParaRPr lang="en-US" dirty="0"/>
        </a:p>
      </dgm:t>
    </dgm:pt>
    <dgm:pt modelId="{630ED6ED-1811-49A1-961A-4EB8B6C28490}" type="parTrans" cxnId="{05490AFE-2C18-45DE-BE11-0BF484866DCF}">
      <dgm:prSet/>
      <dgm:spPr/>
      <dgm:t>
        <a:bodyPr/>
        <a:lstStyle/>
        <a:p>
          <a:endParaRPr lang="en-US"/>
        </a:p>
      </dgm:t>
    </dgm:pt>
    <dgm:pt modelId="{85002576-F8D5-4D37-A356-0EAB9A1169F5}" type="sibTrans" cxnId="{05490AFE-2C18-45DE-BE11-0BF484866DCF}">
      <dgm:prSet/>
      <dgm:spPr/>
      <dgm:t>
        <a:bodyPr/>
        <a:lstStyle/>
        <a:p>
          <a:endParaRPr lang="en-US"/>
        </a:p>
      </dgm:t>
    </dgm:pt>
    <dgm:pt modelId="{519C5CD5-264D-422B-924D-525F2CEEC709}" type="pres">
      <dgm:prSet presAssocID="{291E1E93-1E85-44C0-880B-D15B9EA6B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86375-6054-4A51-9626-CFB8B9E04E13}" type="pres">
      <dgm:prSet presAssocID="{64F96307-D7A5-44C4-A9E2-0763C51B4A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688C2-1ED5-E342-A5AF-5A6222478AC4}" type="presOf" srcId="{64F96307-D7A5-44C4-A9E2-0763C51B4A5D}" destId="{D8F86375-6054-4A51-9626-CFB8B9E04E13}" srcOrd="0" destOrd="0" presId="urn:microsoft.com/office/officeart/2005/8/layout/vList2"/>
    <dgm:cxn modelId="{05490AFE-2C18-45DE-BE11-0BF484866DCF}" srcId="{291E1E93-1E85-44C0-880B-D15B9EA6B27C}" destId="{64F96307-D7A5-44C4-A9E2-0763C51B4A5D}" srcOrd="0" destOrd="0" parTransId="{630ED6ED-1811-49A1-961A-4EB8B6C28490}" sibTransId="{85002576-F8D5-4D37-A356-0EAB9A1169F5}"/>
    <dgm:cxn modelId="{9B253138-A12F-0840-BF12-A157C1031F9D}" type="presOf" srcId="{291E1E93-1E85-44C0-880B-D15B9EA6B27C}" destId="{519C5CD5-264D-422B-924D-525F2CEEC709}" srcOrd="0" destOrd="0" presId="urn:microsoft.com/office/officeart/2005/8/layout/vList2"/>
    <dgm:cxn modelId="{C8180109-9F29-834B-93BE-A479207414DA}" type="presParOf" srcId="{519C5CD5-264D-422B-924D-525F2CEEC709}" destId="{D8F86375-6054-4A51-9626-CFB8B9E04E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2A991-137D-489B-B5A2-442D35A2D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3B39E-308E-4BFE-BE35-2312A2EB3617}">
      <dgm:prSet custT="1"/>
      <dgm:spPr/>
      <dgm:t>
        <a:bodyPr/>
        <a:lstStyle/>
        <a:p>
          <a:pPr algn="ctr" rtl="0"/>
          <a:r>
            <a:rPr lang="en-US" sz="4000" b="1" dirty="0" err="1" smtClean="0"/>
            <a:t>eIDSR</a:t>
          </a:r>
          <a:r>
            <a:rPr lang="en-US" sz="4000" b="1" dirty="0" smtClean="0"/>
            <a:t> Previous Land Marks</a:t>
          </a:r>
          <a:endParaRPr lang="en-US" sz="4000" dirty="0"/>
        </a:p>
      </dgm:t>
    </dgm:pt>
    <dgm:pt modelId="{B35473E2-744C-4845-9F7F-6AEE7C9998F9}" type="parTrans" cxnId="{6450A940-5620-4FFF-9AC0-29FFAAACE90A}">
      <dgm:prSet/>
      <dgm:spPr/>
      <dgm:t>
        <a:bodyPr/>
        <a:lstStyle/>
        <a:p>
          <a:endParaRPr lang="en-US"/>
        </a:p>
      </dgm:t>
    </dgm:pt>
    <dgm:pt modelId="{CC204FB8-52CE-4749-B645-3FEE0CF92729}" type="sibTrans" cxnId="{6450A940-5620-4FFF-9AC0-29FFAAACE90A}">
      <dgm:prSet/>
      <dgm:spPr/>
      <dgm:t>
        <a:bodyPr/>
        <a:lstStyle/>
        <a:p>
          <a:endParaRPr lang="en-US"/>
        </a:p>
      </dgm:t>
    </dgm:pt>
    <dgm:pt modelId="{B0FC3613-B1C7-4C08-867F-47A58772C11A}" type="pres">
      <dgm:prSet presAssocID="{EEE2A991-137D-489B-B5A2-442D35A2D0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9C4E2-C775-44EB-B8E3-7131245480CA}" type="pres">
      <dgm:prSet presAssocID="{62B3B39E-308E-4BFE-BE35-2312A2EB36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9810BF-F8B5-5E41-9E97-609B01F38E2B}" type="presOf" srcId="{EEE2A991-137D-489B-B5A2-442D35A2D015}" destId="{B0FC3613-B1C7-4C08-867F-47A58772C11A}" srcOrd="0" destOrd="0" presId="urn:microsoft.com/office/officeart/2005/8/layout/vList2"/>
    <dgm:cxn modelId="{35B16588-2BEA-7547-82B2-9EC9BD87B491}" type="presOf" srcId="{62B3B39E-308E-4BFE-BE35-2312A2EB3617}" destId="{0579C4E2-C775-44EB-B8E3-7131245480CA}" srcOrd="0" destOrd="0" presId="urn:microsoft.com/office/officeart/2005/8/layout/vList2"/>
    <dgm:cxn modelId="{6450A940-5620-4FFF-9AC0-29FFAAACE90A}" srcId="{EEE2A991-137D-489B-B5A2-442D35A2D015}" destId="{62B3B39E-308E-4BFE-BE35-2312A2EB3617}" srcOrd="0" destOrd="0" parTransId="{B35473E2-744C-4845-9F7F-6AEE7C9998F9}" sibTransId="{CC204FB8-52CE-4749-B645-3FEE0CF92729}"/>
    <dgm:cxn modelId="{7953D569-159D-1C46-A333-3BC3EFED2973}" type="presParOf" srcId="{B0FC3613-B1C7-4C08-867F-47A58772C11A}" destId="{0579C4E2-C775-44EB-B8E3-7131245480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E73F4B-4297-4DFE-8B45-749153D34CF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74049-1F23-407A-BC39-358B0D3B170F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b="1" dirty="0" smtClean="0"/>
            <a:t>July 5, 2017: </a:t>
          </a:r>
          <a:r>
            <a:rPr lang="en-US" dirty="0" smtClean="0"/>
            <a:t>Introductory meeting to the </a:t>
          </a:r>
          <a:r>
            <a:rPr lang="en-US" dirty="0" err="1" smtClean="0"/>
            <a:t>eIDSR</a:t>
          </a:r>
          <a:r>
            <a:rPr lang="en-US" dirty="0" smtClean="0"/>
            <a:t> system with respective Health MDA technical personnel</a:t>
          </a:r>
          <a:endParaRPr lang="en-US" dirty="0"/>
        </a:p>
      </dgm:t>
    </dgm:pt>
    <dgm:pt modelId="{F765BA0F-DE71-48C6-A47D-9FDD8A3F00AC}" type="parTrans" cxnId="{C410928B-8BEC-4B52-930C-70F3600E8CEC}">
      <dgm:prSet/>
      <dgm:spPr/>
      <dgm:t>
        <a:bodyPr/>
        <a:lstStyle/>
        <a:p>
          <a:endParaRPr lang="en-US"/>
        </a:p>
      </dgm:t>
    </dgm:pt>
    <dgm:pt modelId="{A808DD61-E90E-443C-B4B3-908F8A00C46B}" type="sibTrans" cxnId="{C410928B-8BEC-4B52-930C-70F3600E8CEC}">
      <dgm:prSet/>
      <dgm:spPr/>
      <dgm:t>
        <a:bodyPr/>
        <a:lstStyle/>
        <a:p>
          <a:endParaRPr lang="en-US"/>
        </a:p>
      </dgm:t>
    </dgm:pt>
    <dgm:pt modelId="{585690BC-EC1A-43A6-93BA-598B10BF8B46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b="1" dirty="0" smtClean="0"/>
            <a:t>July 13, 2017: </a:t>
          </a:r>
          <a:r>
            <a:rPr lang="en-US" dirty="0" smtClean="0"/>
            <a:t>Presentation of the updated </a:t>
          </a:r>
          <a:r>
            <a:rPr lang="en-US" dirty="0" err="1" smtClean="0"/>
            <a:t>eIDSR</a:t>
          </a:r>
          <a:r>
            <a:rPr lang="en-US" dirty="0" smtClean="0"/>
            <a:t> system including inputs and suggestions from the first meeting</a:t>
          </a:r>
          <a:endParaRPr lang="en-US" dirty="0"/>
        </a:p>
      </dgm:t>
    </dgm:pt>
    <dgm:pt modelId="{CE5ACBCD-0986-4231-AF01-0C8F8089713B}" type="parTrans" cxnId="{FB993A2F-6978-497C-9F8A-C675F6F7FFA2}">
      <dgm:prSet/>
      <dgm:spPr/>
      <dgm:t>
        <a:bodyPr/>
        <a:lstStyle/>
        <a:p>
          <a:endParaRPr lang="en-US"/>
        </a:p>
      </dgm:t>
    </dgm:pt>
    <dgm:pt modelId="{3F946AB9-BFC3-43DE-9877-9352AE08D02B}" type="sibTrans" cxnId="{FB993A2F-6978-497C-9F8A-C675F6F7FFA2}">
      <dgm:prSet/>
      <dgm:spPr/>
      <dgm:t>
        <a:bodyPr/>
        <a:lstStyle/>
        <a:p>
          <a:endParaRPr lang="en-US"/>
        </a:p>
      </dgm:t>
    </dgm:pt>
    <dgm:pt modelId="{530CA708-AA09-4194-8BEA-903FB2CBEB51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b="1" dirty="0" smtClean="0"/>
            <a:t>August 4, 2017:</a:t>
          </a:r>
          <a:r>
            <a:rPr lang="en-US" dirty="0" smtClean="0"/>
            <a:t> Presented the updated eIDSR system to the National </a:t>
          </a:r>
          <a:r>
            <a:rPr lang="en-US" dirty="0" err="1" smtClean="0"/>
            <a:t>eHMIS</a:t>
          </a:r>
          <a:r>
            <a:rPr lang="en-US" dirty="0" smtClean="0"/>
            <a:t> TWG and approved for National Rollout</a:t>
          </a:r>
          <a:endParaRPr lang="en-US" dirty="0"/>
        </a:p>
      </dgm:t>
    </dgm:pt>
    <dgm:pt modelId="{9454946A-E557-4F9B-AF19-71B7F44D725C}" type="parTrans" cxnId="{15F5CEA6-93B1-455B-A8B1-BCB0A06B8F5A}">
      <dgm:prSet/>
      <dgm:spPr/>
      <dgm:t>
        <a:bodyPr/>
        <a:lstStyle/>
        <a:p>
          <a:endParaRPr lang="en-US"/>
        </a:p>
      </dgm:t>
    </dgm:pt>
    <dgm:pt modelId="{B6C2F27A-28A3-4386-B332-FA6363EE6FBA}" type="sibTrans" cxnId="{15F5CEA6-93B1-455B-A8B1-BCB0A06B8F5A}">
      <dgm:prSet/>
      <dgm:spPr/>
      <dgm:t>
        <a:bodyPr/>
        <a:lstStyle/>
        <a:p>
          <a:endParaRPr lang="en-US"/>
        </a:p>
      </dgm:t>
    </dgm:pt>
    <dgm:pt modelId="{1D7CBEC8-314F-48A6-8264-F3DFB8452708}" type="pres">
      <dgm:prSet presAssocID="{3FE73F4B-4297-4DFE-8B45-749153D34C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6C050-2570-4B5A-A09A-F08A3EABB70D}" type="pres">
      <dgm:prSet presAssocID="{3FE73F4B-4297-4DFE-8B45-749153D34CF0}" presName="arrow" presStyleLbl="bgShp" presStyleIdx="0" presStyleCnt="1"/>
      <dgm:spPr/>
    </dgm:pt>
    <dgm:pt modelId="{3F4093F0-7487-40BA-8DFE-919B83D3B7A0}" type="pres">
      <dgm:prSet presAssocID="{3FE73F4B-4297-4DFE-8B45-749153D34CF0}" presName="points" presStyleCnt="0"/>
      <dgm:spPr/>
    </dgm:pt>
    <dgm:pt modelId="{6ED5258C-39D3-450F-AE4F-392F5A17FBBD}" type="pres">
      <dgm:prSet presAssocID="{7F474049-1F23-407A-BC39-358B0D3B170F}" presName="compositeA" presStyleCnt="0"/>
      <dgm:spPr/>
    </dgm:pt>
    <dgm:pt modelId="{6EE2CF50-6D8E-4029-846C-7B1F3A437564}" type="pres">
      <dgm:prSet presAssocID="{7F474049-1F23-407A-BC39-358B0D3B170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2F604-FFED-407A-8AB4-27D9F66895B7}" type="pres">
      <dgm:prSet presAssocID="{7F474049-1F23-407A-BC39-358B0D3B170F}" presName="circleA" presStyleLbl="node1" presStyleIdx="0" presStyleCnt="3"/>
      <dgm:spPr/>
    </dgm:pt>
    <dgm:pt modelId="{39A1643F-C213-4574-831E-E1517621A06E}" type="pres">
      <dgm:prSet presAssocID="{7F474049-1F23-407A-BC39-358B0D3B170F}" presName="spaceA" presStyleCnt="0"/>
      <dgm:spPr/>
    </dgm:pt>
    <dgm:pt modelId="{FA619106-EA71-40D5-BBB5-84C892B10447}" type="pres">
      <dgm:prSet presAssocID="{A808DD61-E90E-443C-B4B3-908F8A00C46B}" presName="space" presStyleCnt="0"/>
      <dgm:spPr/>
    </dgm:pt>
    <dgm:pt modelId="{FD54BD7D-91E5-4AE3-9719-5DEB34DCED8C}" type="pres">
      <dgm:prSet presAssocID="{585690BC-EC1A-43A6-93BA-598B10BF8B46}" presName="compositeB" presStyleCnt="0"/>
      <dgm:spPr/>
    </dgm:pt>
    <dgm:pt modelId="{F3B4D057-97B7-4F69-8AAA-4D453725DBF7}" type="pres">
      <dgm:prSet presAssocID="{585690BC-EC1A-43A6-93BA-598B10BF8B46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659FA-4803-4263-8164-EB1998F93177}" type="pres">
      <dgm:prSet presAssocID="{585690BC-EC1A-43A6-93BA-598B10BF8B46}" presName="circleB" presStyleLbl="node1" presStyleIdx="1" presStyleCnt="3"/>
      <dgm:spPr/>
    </dgm:pt>
    <dgm:pt modelId="{645627B1-383C-4ED1-88EC-BCD3AC399DDD}" type="pres">
      <dgm:prSet presAssocID="{585690BC-EC1A-43A6-93BA-598B10BF8B46}" presName="spaceB" presStyleCnt="0"/>
      <dgm:spPr/>
    </dgm:pt>
    <dgm:pt modelId="{EDA019B9-E37C-46A1-B2A5-9B3ABBA96145}" type="pres">
      <dgm:prSet presAssocID="{3F946AB9-BFC3-43DE-9877-9352AE08D02B}" presName="space" presStyleCnt="0"/>
      <dgm:spPr/>
    </dgm:pt>
    <dgm:pt modelId="{20B0C884-0EAD-4D6E-8BE4-08E63A2AC296}" type="pres">
      <dgm:prSet presAssocID="{530CA708-AA09-4194-8BEA-903FB2CBEB51}" presName="compositeA" presStyleCnt="0"/>
      <dgm:spPr/>
    </dgm:pt>
    <dgm:pt modelId="{1F4E34E7-CE9D-49BE-837C-3D87C10E0034}" type="pres">
      <dgm:prSet presAssocID="{530CA708-AA09-4194-8BEA-903FB2CBEB51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76647-A1AE-4EA7-A01D-C49B538806C1}" type="pres">
      <dgm:prSet presAssocID="{530CA708-AA09-4194-8BEA-903FB2CBEB51}" presName="circleA" presStyleLbl="node1" presStyleIdx="2" presStyleCnt="3"/>
      <dgm:spPr/>
    </dgm:pt>
    <dgm:pt modelId="{404780AE-33A2-4CD9-8969-A5BC8CB1FECD}" type="pres">
      <dgm:prSet presAssocID="{530CA708-AA09-4194-8BEA-903FB2CBEB51}" presName="spaceA" presStyleCnt="0"/>
      <dgm:spPr/>
    </dgm:pt>
  </dgm:ptLst>
  <dgm:cxnLst>
    <dgm:cxn modelId="{3E678383-D0BE-9B4B-833A-510BF5F149B8}" type="presOf" srcId="{585690BC-EC1A-43A6-93BA-598B10BF8B46}" destId="{F3B4D057-97B7-4F69-8AAA-4D453725DBF7}" srcOrd="0" destOrd="0" presId="urn:microsoft.com/office/officeart/2005/8/layout/hProcess11"/>
    <dgm:cxn modelId="{15F5CEA6-93B1-455B-A8B1-BCB0A06B8F5A}" srcId="{3FE73F4B-4297-4DFE-8B45-749153D34CF0}" destId="{530CA708-AA09-4194-8BEA-903FB2CBEB51}" srcOrd="2" destOrd="0" parTransId="{9454946A-E557-4F9B-AF19-71B7F44D725C}" sibTransId="{B6C2F27A-28A3-4386-B332-FA6363EE6FBA}"/>
    <dgm:cxn modelId="{2EA3FB8D-D886-2A4F-9707-A02C521D38DC}" type="presOf" srcId="{7F474049-1F23-407A-BC39-358B0D3B170F}" destId="{6EE2CF50-6D8E-4029-846C-7B1F3A437564}" srcOrd="0" destOrd="0" presId="urn:microsoft.com/office/officeart/2005/8/layout/hProcess11"/>
    <dgm:cxn modelId="{B233656B-6E03-F440-9135-FD264E754100}" type="presOf" srcId="{3FE73F4B-4297-4DFE-8B45-749153D34CF0}" destId="{1D7CBEC8-314F-48A6-8264-F3DFB8452708}" srcOrd="0" destOrd="0" presId="urn:microsoft.com/office/officeart/2005/8/layout/hProcess11"/>
    <dgm:cxn modelId="{C410928B-8BEC-4B52-930C-70F3600E8CEC}" srcId="{3FE73F4B-4297-4DFE-8B45-749153D34CF0}" destId="{7F474049-1F23-407A-BC39-358B0D3B170F}" srcOrd="0" destOrd="0" parTransId="{F765BA0F-DE71-48C6-A47D-9FDD8A3F00AC}" sibTransId="{A808DD61-E90E-443C-B4B3-908F8A00C46B}"/>
    <dgm:cxn modelId="{2BFBCC71-0246-DD4B-AA95-218A330934F2}" type="presOf" srcId="{530CA708-AA09-4194-8BEA-903FB2CBEB51}" destId="{1F4E34E7-CE9D-49BE-837C-3D87C10E0034}" srcOrd="0" destOrd="0" presId="urn:microsoft.com/office/officeart/2005/8/layout/hProcess11"/>
    <dgm:cxn modelId="{FB993A2F-6978-497C-9F8A-C675F6F7FFA2}" srcId="{3FE73F4B-4297-4DFE-8B45-749153D34CF0}" destId="{585690BC-EC1A-43A6-93BA-598B10BF8B46}" srcOrd="1" destOrd="0" parTransId="{CE5ACBCD-0986-4231-AF01-0C8F8089713B}" sibTransId="{3F946AB9-BFC3-43DE-9877-9352AE08D02B}"/>
    <dgm:cxn modelId="{C9E1CFC4-5233-E94B-A7BD-03E50F38B70C}" type="presParOf" srcId="{1D7CBEC8-314F-48A6-8264-F3DFB8452708}" destId="{0346C050-2570-4B5A-A09A-F08A3EABB70D}" srcOrd="0" destOrd="0" presId="urn:microsoft.com/office/officeart/2005/8/layout/hProcess11"/>
    <dgm:cxn modelId="{36517E54-070E-934E-99DB-347F3C84B604}" type="presParOf" srcId="{1D7CBEC8-314F-48A6-8264-F3DFB8452708}" destId="{3F4093F0-7487-40BA-8DFE-919B83D3B7A0}" srcOrd="1" destOrd="0" presId="urn:microsoft.com/office/officeart/2005/8/layout/hProcess11"/>
    <dgm:cxn modelId="{D32AD2A6-5F58-034F-BA1B-2796A9B258AE}" type="presParOf" srcId="{3F4093F0-7487-40BA-8DFE-919B83D3B7A0}" destId="{6ED5258C-39D3-450F-AE4F-392F5A17FBBD}" srcOrd="0" destOrd="0" presId="urn:microsoft.com/office/officeart/2005/8/layout/hProcess11"/>
    <dgm:cxn modelId="{1F7E12CB-9007-684B-80F1-4E3255E65B89}" type="presParOf" srcId="{6ED5258C-39D3-450F-AE4F-392F5A17FBBD}" destId="{6EE2CF50-6D8E-4029-846C-7B1F3A437564}" srcOrd="0" destOrd="0" presId="urn:microsoft.com/office/officeart/2005/8/layout/hProcess11"/>
    <dgm:cxn modelId="{6E6341C2-E4EF-9C4D-B61C-AE99853A6267}" type="presParOf" srcId="{6ED5258C-39D3-450F-AE4F-392F5A17FBBD}" destId="{E8F2F604-FFED-407A-8AB4-27D9F66895B7}" srcOrd="1" destOrd="0" presId="urn:microsoft.com/office/officeart/2005/8/layout/hProcess11"/>
    <dgm:cxn modelId="{94D2B3F0-3D1D-AF4D-9FF7-9EDC9C19B226}" type="presParOf" srcId="{6ED5258C-39D3-450F-AE4F-392F5A17FBBD}" destId="{39A1643F-C213-4574-831E-E1517621A06E}" srcOrd="2" destOrd="0" presId="urn:microsoft.com/office/officeart/2005/8/layout/hProcess11"/>
    <dgm:cxn modelId="{75D8A06F-D26C-5D45-9CD6-0CBE92392B76}" type="presParOf" srcId="{3F4093F0-7487-40BA-8DFE-919B83D3B7A0}" destId="{FA619106-EA71-40D5-BBB5-84C892B10447}" srcOrd="1" destOrd="0" presId="urn:microsoft.com/office/officeart/2005/8/layout/hProcess11"/>
    <dgm:cxn modelId="{5708DD30-C837-B54A-9BF9-B538749BA487}" type="presParOf" srcId="{3F4093F0-7487-40BA-8DFE-919B83D3B7A0}" destId="{FD54BD7D-91E5-4AE3-9719-5DEB34DCED8C}" srcOrd="2" destOrd="0" presId="urn:microsoft.com/office/officeart/2005/8/layout/hProcess11"/>
    <dgm:cxn modelId="{DE5ADECD-E0E7-EF48-955E-87E6F6084AB4}" type="presParOf" srcId="{FD54BD7D-91E5-4AE3-9719-5DEB34DCED8C}" destId="{F3B4D057-97B7-4F69-8AAA-4D453725DBF7}" srcOrd="0" destOrd="0" presId="urn:microsoft.com/office/officeart/2005/8/layout/hProcess11"/>
    <dgm:cxn modelId="{921BAF2F-6849-1B46-A146-BFBA5700530C}" type="presParOf" srcId="{FD54BD7D-91E5-4AE3-9719-5DEB34DCED8C}" destId="{46D659FA-4803-4263-8164-EB1998F93177}" srcOrd="1" destOrd="0" presId="urn:microsoft.com/office/officeart/2005/8/layout/hProcess11"/>
    <dgm:cxn modelId="{45E92941-7E21-4447-8F65-8E28B11E9346}" type="presParOf" srcId="{FD54BD7D-91E5-4AE3-9719-5DEB34DCED8C}" destId="{645627B1-383C-4ED1-88EC-BCD3AC399DDD}" srcOrd="2" destOrd="0" presId="urn:microsoft.com/office/officeart/2005/8/layout/hProcess11"/>
    <dgm:cxn modelId="{21BF60CE-23B2-1949-8655-B233E7CAEDB7}" type="presParOf" srcId="{3F4093F0-7487-40BA-8DFE-919B83D3B7A0}" destId="{EDA019B9-E37C-46A1-B2A5-9B3ABBA96145}" srcOrd="3" destOrd="0" presId="urn:microsoft.com/office/officeart/2005/8/layout/hProcess11"/>
    <dgm:cxn modelId="{0D60B7CB-F1E6-E046-B4C0-4571E8891AD9}" type="presParOf" srcId="{3F4093F0-7487-40BA-8DFE-919B83D3B7A0}" destId="{20B0C884-0EAD-4D6E-8BE4-08E63A2AC296}" srcOrd="4" destOrd="0" presId="urn:microsoft.com/office/officeart/2005/8/layout/hProcess11"/>
    <dgm:cxn modelId="{8B027265-D9EF-C041-9C52-31FEA4D27D9C}" type="presParOf" srcId="{20B0C884-0EAD-4D6E-8BE4-08E63A2AC296}" destId="{1F4E34E7-CE9D-49BE-837C-3D87C10E0034}" srcOrd="0" destOrd="0" presId="urn:microsoft.com/office/officeart/2005/8/layout/hProcess11"/>
    <dgm:cxn modelId="{2A6ADBA6-79A1-1442-8565-518060590358}" type="presParOf" srcId="{20B0C884-0EAD-4D6E-8BE4-08E63A2AC296}" destId="{D1C76647-A1AE-4EA7-A01D-C49B538806C1}" srcOrd="1" destOrd="0" presId="urn:microsoft.com/office/officeart/2005/8/layout/hProcess11"/>
    <dgm:cxn modelId="{AB17BCBA-508E-7345-85BB-98BCCFE4507B}" type="presParOf" srcId="{20B0C884-0EAD-4D6E-8BE4-08E63A2AC296}" destId="{404780AE-33A2-4CD9-8969-A5BC8CB1FE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D22DB1-8DD7-4535-BCF9-7C588D1F28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372FC8-4E5E-42DB-B6F4-33CE13E88E6F}">
      <dgm:prSet custT="1"/>
      <dgm:spPr/>
      <dgm:t>
        <a:bodyPr/>
        <a:lstStyle/>
        <a:p>
          <a:pPr algn="ctr" rtl="0"/>
          <a:r>
            <a:rPr lang="en-US" sz="4800" b="1" dirty="0" smtClean="0"/>
            <a:t>Planned Next Steps and Roll out</a:t>
          </a:r>
          <a:endParaRPr lang="en-US" sz="4800" dirty="0"/>
        </a:p>
      </dgm:t>
    </dgm:pt>
    <dgm:pt modelId="{0A22036A-FDA2-49A4-8FF3-F69AE271FEEB}" type="parTrans" cxnId="{2CFE9A34-042F-487D-9207-6F99A2261BC0}">
      <dgm:prSet/>
      <dgm:spPr/>
      <dgm:t>
        <a:bodyPr/>
        <a:lstStyle/>
        <a:p>
          <a:endParaRPr lang="en-US"/>
        </a:p>
      </dgm:t>
    </dgm:pt>
    <dgm:pt modelId="{4BAA0BEC-C12A-4823-B34E-E010092A25AD}" type="sibTrans" cxnId="{2CFE9A34-042F-487D-9207-6F99A2261BC0}">
      <dgm:prSet/>
      <dgm:spPr/>
      <dgm:t>
        <a:bodyPr/>
        <a:lstStyle/>
        <a:p>
          <a:endParaRPr lang="en-US"/>
        </a:p>
      </dgm:t>
    </dgm:pt>
    <dgm:pt modelId="{AC74F99F-0F48-4CC9-AA5E-C41305F049C0}" type="pres">
      <dgm:prSet presAssocID="{AAD22DB1-8DD7-4535-BCF9-7C588D1F28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9B32A-64A2-40D6-8D8B-F60DDA5EC2AA}" type="pres">
      <dgm:prSet presAssocID="{31372FC8-4E5E-42DB-B6F4-33CE13E88E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E9A34-042F-487D-9207-6F99A2261BC0}" srcId="{AAD22DB1-8DD7-4535-BCF9-7C588D1F284C}" destId="{31372FC8-4E5E-42DB-B6F4-33CE13E88E6F}" srcOrd="0" destOrd="0" parTransId="{0A22036A-FDA2-49A4-8FF3-F69AE271FEEB}" sibTransId="{4BAA0BEC-C12A-4823-B34E-E010092A25AD}"/>
    <dgm:cxn modelId="{F1EE5447-A172-2A47-8E40-9FC604750944}" type="presOf" srcId="{AAD22DB1-8DD7-4535-BCF9-7C588D1F284C}" destId="{AC74F99F-0F48-4CC9-AA5E-C41305F049C0}" srcOrd="0" destOrd="0" presId="urn:microsoft.com/office/officeart/2005/8/layout/vList2"/>
    <dgm:cxn modelId="{6764C673-9311-994D-9D19-F9DA54985F46}" type="presOf" srcId="{31372FC8-4E5E-42DB-B6F4-33CE13E88E6F}" destId="{1929B32A-64A2-40D6-8D8B-F60DDA5EC2AA}" srcOrd="0" destOrd="0" presId="urn:microsoft.com/office/officeart/2005/8/layout/vList2"/>
    <dgm:cxn modelId="{7464DDC6-B306-E746-A97D-1E8FB1BF7851}" type="presParOf" srcId="{AC74F99F-0F48-4CC9-AA5E-C41305F049C0}" destId="{1929B32A-64A2-40D6-8D8B-F60DDA5EC2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2FE97E-4C5E-4125-8D69-1AC1B67B492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A94679-C290-48D3-B5AA-A01FF68761AB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System Stress testing: Entering Legacy data</a:t>
          </a:r>
          <a:endParaRPr lang="en-US" dirty="0"/>
        </a:p>
      </dgm:t>
    </dgm:pt>
    <dgm:pt modelId="{067B6497-3215-4298-961A-F2733BF56EBC}" type="parTrans" cxnId="{9962A331-3814-427A-8ECE-BA3D08220048}">
      <dgm:prSet/>
      <dgm:spPr/>
      <dgm:t>
        <a:bodyPr/>
        <a:lstStyle/>
        <a:p>
          <a:endParaRPr lang="en-US"/>
        </a:p>
      </dgm:t>
    </dgm:pt>
    <dgm:pt modelId="{8BCEF636-0844-4C28-BEFE-3869B148AA36}" type="sibTrans" cxnId="{9962A331-3814-427A-8ECE-BA3D08220048}">
      <dgm:prSet/>
      <dgm:spPr/>
      <dgm:t>
        <a:bodyPr/>
        <a:lstStyle/>
        <a:p>
          <a:endParaRPr lang="en-US"/>
        </a:p>
      </dgm:t>
    </dgm:pt>
    <dgm:pt modelId="{CCA0CEA9-7FB1-4EAE-A729-0EF0A622FFD5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Currently being undertaken by HISP-U. Yellow Fever complete</a:t>
          </a:r>
          <a:endParaRPr lang="en-US" dirty="0"/>
        </a:p>
      </dgm:t>
    </dgm:pt>
    <dgm:pt modelId="{2C41224D-7510-4763-89CA-1E72D7218FBD}" type="parTrans" cxnId="{FDAB54D1-347F-41F5-B2B6-9BFD16516301}">
      <dgm:prSet/>
      <dgm:spPr/>
      <dgm:t>
        <a:bodyPr/>
        <a:lstStyle/>
        <a:p>
          <a:endParaRPr lang="en-US"/>
        </a:p>
      </dgm:t>
    </dgm:pt>
    <dgm:pt modelId="{510F4E65-19ED-4538-8133-CF551BF78803}" type="sibTrans" cxnId="{FDAB54D1-347F-41F5-B2B6-9BFD16516301}">
      <dgm:prSet/>
      <dgm:spPr/>
      <dgm:t>
        <a:bodyPr/>
        <a:lstStyle/>
        <a:p>
          <a:endParaRPr lang="en-US"/>
        </a:p>
      </dgm:t>
    </dgm:pt>
    <dgm:pt modelId="{16446699-9F2D-47CE-BDD3-ECCA2DBE82A8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smtClean="0"/>
            <a:t>Planned field-based simulation drill </a:t>
          </a:r>
          <a:endParaRPr lang="en-US"/>
        </a:p>
      </dgm:t>
    </dgm:pt>
    <dgm:pt modelId="{147993E2-B1EB-4C9D-9109-BE430D11395F}" type="parTrans" cxnId="{4C446C1C-4E67-44D8-A265-21095AE26C04}">
      <dgm:prSet/>
      <dgm:spPr/>
      <dgm:t>
        <a:bodyPr/>
        <a:lstStyle/>
        <a:p>
          <a:endParaRPr lang="en-US"/>
        </a:p>
      </dgm:t>
    </dgm:pt>
    <dgm:pt modelId="{E2D4FB7D-40C5-4CB7-8CCC-57E306EADDD9}" type="sibTrans" cxnId="{4C446C1C-4E67-44D8-A265-21095AE26C04}">
      <dgm:prSet/>
      <dgm:spPr/>
      <dgm:t>
        <a:bodyPr/>
        <a:lstStyle/>
        <a:p>
          <a:endParaRPr lang="en-US"/>
        </a:p>
      </dgm:t>
    </dgm:pt>
    <dgm:pt modelId="{D79D0C6B-3801-46AD-ACC3-BFD2997C5E25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Organize a one week mock exercise to test system capabilities</a:t>
          </a:r>
          <a:endParaRPr lang="en-US" dirty="0"/>
        </a:p>
      </dgm:t>
    </dgm:pt>
    <dgm:pt modelId="{9C36B803-4E96-46C7-8A33-36AC79DE81A8}" type="parTrans" cxnId="{E3E0E221-C60F-4F5A-A37B-9066419E1CEB}">
      <dgm:prSet/>
      <dgm:spPr/>
      <dgm:t>
        <a:bodyPr/>
        <a:lstStyle/>
        <a:p>
          <a:endParaRPr lang="en-US"/>
        </a:p>
      </dgm:t>
    </dgm:pt>
    <dgm:pt modelId="{3C729BAD-8EC2-4850-8CDC-43F24401C6C2}" type="sibTrans" cxnId="{E3E0E221-C60F-4F5A-A37B-9066419E1CEB}">
      <dgm:prSet/>
      <dgm:spPr/>
      <dgm:t>
        <a:bodyPr/>
        <a:lstStyle/>
        <a:p>
          <a:endParaRPr lang="en-US"/>
        </a:p>
      </dgm:t>
    </dgm:pt>
    <dgm:pt modelId="{9A71FDE7-1D8A-4E2E-8F6D-D2CC51EE8E20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Fix any identified bugs</a:t>
          </a:r>
          <a:endParaRPr lang="en-US" dirty="0"/>
        </a:p>
      </dgm:t>
    </dgm:pt>
    <dgm:pt modelId="{A9E3F693-102F-4EC4-BD85-312DB9CEFF89}" type="parTrans" cxnId="{8DE5744D-DF7C-4767-A5DA-387F7403AB00}">
      <dgm:prSet/>
      <dgm:spPr/>
      <dgm:t>
        <a:bodyPr/>
        <a:lstStyle/>
        <a:p>
          <a:endParaRPr lang="en-US"/>
        </a:p>
      </dgm:t>
    </dgm:pt>
    <dgm:pt modelId="{E84A2F76-4ADC-4993-8E4B-0FBFF43AE2A1}" type="sibTrans" cxnId="{8DE5744D-DF7C-4767-A5DA-387F7403AB00}">
      <dgm:prSet/>
      <dgm:spPr/>
      <dgm:t>
        <a:bodyPr/>
        <a:lstStyle/>
        <a:p>
          <a:endParaRPr lang="en-US"/>
        </a:p>
      </dgm:t>
    </dgm:pt>
    <dgm:pt modelId="{962447CD-242F-49E8-AE0B-33712ED1E573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err="1" smtClean="0"/>
            <a:t>ToT</a:t>
          </a:r>
          <a:r>
            <a:rPr lang="en-US" dirty="0" smtClean="0"/>
            <a:t> at National Level</a:t>
          </a:r>
          <a:endParaRPr lang="en-US" dirty="0"/>
        </a:p>
      </dgm:t>
    </dgm:pt>
    <dgm:pt modelId="{BF86C989-A7CC-4DFA-8CC2-9B5DF293D0B0}" type="parTrans" cxnId="{7128B6A6-A5E6-47A6-9F6D-856037A7C541}">
      <dgm:prSet/>
      <dgm:spPr/>
      <dgm:t>
        <a:bodyPr/>
        <a:lstStyle/>
        <a:p>
          <a:endParaRPr lang="en-US"/>
        </a:p>
      </dgm:t>
    </dgm:pt>
    <dgm:pt modelId="{4C3D65A7-E59E-405A-AFBF-C21CB32F41BE}" type="sibTrans" cxnId="{7128B6A6-A5E6-47A6-9F6D-856037A7C541}">
      <dgm:prSet/>
      <dgm:spPr/>
      <dgm:t>
        <a:bodyPr/>
        <a:lstStyle/>
        <a:p>
          <a:endParaRPr lang="en-US"/>
        </a:p>
      </dgm:t>
    </dgm:pt>
    <dgm:pt modelId="{16DA70A3-2B94-49C9-9309-35B7031525A0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Conduct a two days </a:t>
          </a:r>
          <a:r>
            <a:rPr lang="en-US" dirty="0" err="1" smtClean="0"/>
            <a:t>ToT</a:t>
          </a:r>
          <a:r>
            <a:rPr lang="en-US" dirty="0" smtClean="0"/>
            <a:t> of </a:t>
          </a:r>
          <a:r>
            <a:rPr lang="en-US" dirty="0" err="1" smtClean="0"/>
            <a:t>MoH</a:t>
          </a:r>
          <a:r>
            <a:rPr lang="en-US" dirty="0" smtClean="0"/>
            <a:t> and partners to equip them with skills to conduct regional training and support of end users</a:t>
          </a:r>
          <a:endParaRPr lang="en-US" dirty="0"/>
        </a:p>
      </dgm:t>
    </dgm:pt>
    <dgm:pt modelId="{D009C718-5A14-486B-96DE-965CBE16CABE}" type="parTrans" cxnId="{8F9357AD-6D97-4164-A6E4-04A28706142B}">
      <dgm:prSet/>
      <dgm:spPr/>
      <dgm:t>
        <a:bodyPr/>
        <a:lstStyle/>
        <a:p>
          <a:endParaRPr lang="en-US"/>
        </a:p>
      </dgm:t>
    </dgm:pt>
    <dgm:pt modelId="{DFE7F1A5-CCB6-44B9-A214-CD0085582EBD}" type="sibTrans" cxnId="{8F9357AD-6D97-4164-A6E4-04A28706142B}">
      <dgm:prSet/>
      <dgm:spPr/>
      <dgm:t>
        <a:bodyPr/>
        <a:lstStyle/>
        <a:p>
          <a:endParaRPr lang="en-US"/>
        </a:p>
      </dgm:t>
    </dgm:pt>
    <dgm:pt modelId="{102BB02D-9248-4CED-88C1-9B5EE3CE712D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Conduct regional trainings of DHOs, DSFPs, DLFPs, Biostatisticians and other DHT members</a:t>
          </a:r>
          <a:endParaRPr lang="en-US" dirty="0"/>
        </a:p>
      </dgm:t>
    </dgm:pt>
    <dgm:pt modelId="{6DE598BE-00B3-43D5-B961-09EE15BA5226}" type="parTrans" cxnId="{A1B059AA-ACA5-4A62-AA46-A90983623A64}">
      <dgm:prSet/>
      <dgm:spPr/>
      <dgm:t>
        <a:bodyPr/>
        <a:lstStyle/>
        <a:p>
          <a:endParaRPr lang="en-US"/>
        </a:p>
      </dgm:t>
    </dgm:pt>
    <dgm:pt modelId="{7846DDD3-7985-43D0-B96C-24C0A0E92754}" type="sibTrans" cxnId="{A1B059AA-ACA5-4A62-AA46-A90983623A64}">
      <dgm:prSet/>
      <dgm:spPr/>
      <dgm:t>
        <a:bodyPr/>
        <a:lstStyle/>
        <a:p>
          <a:endParaRPr lang="en-US"/>
        </a:p>
      </dgm:t>
    </dgm:pt>
    <dgm:pt modelId="{525AE882-26F5-48BD-8072-07E67F7F3DC4}">
      <dgm:prSet/>
      <dgm:spPr/>
      <dgm:t>
        <a:bodyPr/>
        <a:lstStyle/>
        <a:p>
          <a:pPr rtl="0">
            <a:lnSpc>
              <a:spcPct val="150000"/>
            </a:lnSpc>
          </a:pPr>
          <a:r>
            <a:rPr lang="en-US" dirty="0" smtClean="0"/>
            <a:t>Continuous monitoring of system use and support</a:t>
          </a:r>
          <a:endParaRPr lang="en-US" dirty="0"/>
        </a:p>
      </dgm:t>
    </dgm:pt>
    <dgm:pt modelId="{E4131585-8FB3-49A0-B7E3-4C318C95D026}" type="parTrans" cxnId="{383F8BD1-3BD8-4247-96F7-E4EDF95A2313}">
      <dgm:prSet/>
      <dgm:spPr/>
      <dgm:t>
        <a:bodyPr/>
        <a:lstStyle/>
        <a:p>
          <a:endParaRPr lang="en-US"/>
        </a:p>
      </dgm:t>
    </dgm:pt>
    <dgm:pt modelId="{27D5C5DE-652C-408A-B6FE-F8483D6DD0F7}" type="sibTrans" cxnId="{383F8BD1-3BD8-4247-96F7-E4EDF95A2313}">
      <dgm:prSet/>
      <dgm:spPr/>
      <dgm:t>
        <a:bodyPr/>
        <a:lstStyle/>
        <a:p>
          <a:endParaRPr lang="en-US"/>
        </a:p>
      </dgm:t>
    </dgm:pt>
    <dgm:pt modelId="{A6897A92-3ABC-4852-8EDE-2A25A14E40D8}" type="pres">
      <dgm:prSet presAssocID="{F52FE97E-4C5E-4125-8D69-1AC1B67B49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0AFD32-1B8E-4240-BAF1-D7C49545E08A}" type="pres">
      <dgm:prSet presAssocID="{F52FE97E-4C5E-4125-8D69-1AC1B67B4925}" presName="arrow" presStyleLbl="bgShp" presStyleIdx="0" presStyleCnt="1"/>
      <dgm:spPr/>
    </dgm:pt>
    <dgm:pt modelId="{D3663876-8542-4436-A1E2-9F5A143E190D}" type="pres">
      <dgm:prSet presAssocID="{F52FE97E-4C5E-4125-8D69-1AC1B67B4925}" presName="points" presStyleCnt="0"/>
      <dgm:spPr/>
    </dgm:pt>
    <dgm:pt modelId="{C7A846F4-C486-40BC-8CC3-4EA34BB471E2}" type="pres">
      <dgm:prSet presAssocID="{F9A94679-C290-48D3-B5AA-A01FF68761AB}" presName="compositeA" presStyleCnt="0"/>
      <dgm:spPr/>
    </dgm:pt>
    <dgm:pt modelId="{9F1F75E1-3C89-4DB1-9BD2-14BE7EE76124}" type="pres">
      <dgm:prSet presAssocID="{F9A94679-C290-48D3-B5AA-A01FF68761AB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EE503-8A3F-409A-AED6-58CF64BFD209}" type="pres">
      <dgm:prSet presAssocID="{F9A94679-C290-48D3-B5AA-A01FF68761AB}" presName="circleA" presStyleLbl="node1" presStyleIdx="0" presStyleCnt="5"/>
      <dgm:spPr/>
    </dgm:pt>
    <dgm:pt modelId="{5B6462E6-DF4D-415C-8122-F1BEE6028221}" type="pres">
      <dgm:prSet presAssocID="{F9A94679-C290-48D3-B5AA-A01FF68761AB}" presName="spaceA" presStyleCnt="0"/>
      <dgm:spPr/>
    </dgm:pt>
    <dgm:pt modelId="{CADE545C-D18C-4427-A8A6-A40A154BA246}" type="pres">
      <dgm:prSet presAssocID="{8BCEF636-0844-4C28-BEFE-3869B148AA36}" presName="space" presStyleCnt="0"/>
      <dgm:spPr/>
    </dgm:pt>
    <dgm:pt modelId="{B7B18BF2-B48A-4723-9F5F-3A23D861E465}" type="pres">
      <dgm:prSet presAssocID="{16446699-9F2D-47CE-BDD3-ECCA2DBE82A8}" presName="compositeB" presStyleCnt="0"/>
      <dgm:spPr/>
    </dgm:pt>
    <dgm:pt modelId="{AC27175B-930D-4A2D-96CA-42E0F7F8CA5E}" type="pres">
      <dgm:prSet presAssocID="{16446699-9F2D-47CE-BDD3-ECCA2DBE82A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EA324-3863-4CDA-96E9-F012346805B6}" type="pres">
      <dgm:prSet presAssocID="{16446699-9F2D-47CE-BDD3-ECCA2DBE82A8}" presName="circleB" presStyleLbl="node1" presStyleIdx="1" presStyleCnt="5"/>
      <dgm:spPr/>
    </dgm:pt>
    <dgm:pt modelId="{DE80F07E-882E-4B8A-B03B-C838561FCCE0}" type="pres">
      <dgm:prSet presAssocID="{16446699-9F2D-47CE-BDD3-ECCA2DBE82A8}" presName="spaceB" presStyleCnt="0"/>
      <dgm:spPr/>
    </dgm:pt>
    <dgm:pt modelId="{C6963E03-AB1B-409D-9D5B-AE79E6D22F19}" type="pres">
      <dgm:prSet presAssocID="{E2D4FB7D-40C5-4CB7-8CCC-57E306EADDD9}" presName="space" presStyleCnt="0"/>
      <dgm:spPr/>
    </dgm:pt>
    <dgm:pt modelId="{0BFA6E21-461E-44F5-9943-3A7C1F999C9B}" type="pres">
      <dgm:prSet presAssocID="{962447CD-242F-49E8-AE0B-33712ED1E573}" presName="compositeA" presStyleCnt="0"/>
      <dgm:spPr/>
    </dgm:pt>
    <dgm:pt modelId="{3925B16C-35DF-4A40-83FF-E3E011A31268}" type="pres">
      <dgm:prSet presAssocID="{962447CD-242F-49E8-AE0B-33712ED1E57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AC714-3541-4885-A86B-190EC6F45495}" type="pres">
      <dgm:prSet presAssocID="{962447CD-242F-49E8-AE0B-33712ED1E573}" presName="circleA" presStyleLbl="node1" presStyleIdx="2" presStyleCnt="5"/>
      <dgm:spPr/>
    </dgm:pt>
    <dgm:pt modelId="{54EFA74A-20ED-4741-9EE0-4AFA8FE593BC}" type="pres">
      <dgm:prSet presAssocID="{962447CD-242F-49E8-AE0B-33712ED1E573}" presName="spaceA" presStyleCnt="0"/>
      <dgm:spPr/>
    </dgm:pt>
    <dgm:pt modelId="{0B4B74AC-A6CB-4A6F-BE2D-FA2777D52ED9}" type="pres">
      <dgm:prSet presAssocID="{4C3D65A7-E59E-405A-AFBF-C21CB32F41BE}" presName="space" presStyleCnt="0"/>
      <dgm:spPr/>
    </dgm:pt>
    <dgm:pt modelId="{3BD0A51E-4805-4548-9848-156171FC9C56}" type="pres">
      <dgm:prSet presAssocID="{102BB02D-9248-4CED-88C1-9B5EE3CE712D}" presName="compositeB" presStyleCnt="0"/>
      <dgm:spPr/>
    </dgm:pt>
    <dgm:pt modelId="{014292EE-AA9F-49E3-9E12-4E2644B615C2}" type="pres">
      <dgm:prSet presAssocID="{102BB02D-9248-4CED-88C1-9B5EE3CE712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258C7-EA64-4680-A388-E7922A5721F2}" type="pres">
      <dgm:prSet presAssocID="{102BB02D-9248-4CED-88C1-9B5EE3CE712D}" presName="circleB" presStyleLbl="node1" presStyleIdx="3" presStyleCnt="5"/>
      <dgm:spPr/>
    </dgm:pt>
    <dgm:pt modelId="{AB5D0BB8-9B82-4820-9751-01021B43C3EF}" type="pres">
      <dgm:prSet presAssocID="{102BB02D-9248-4CED-88C1-9B5EE3CE712D}" presName="spaceB" presStyleCnt="0"/>
      <dgm:spPr/>
    </dgm:pt>
    <dgm:pt modelId="{61B716C6-353C-424F-AE84-CCC571B4AEC6}" type="pres">
      <dgm:prSet presAssocID="{7846DDD3-7985-43D0-B96C-24C0A0E92754}" presName="space" presStyleCnt="0"/>
      <dgm:spPr/>
    </dgm:pt>
    <dgm:pt modelId="{4F80CE9B-BDAE-40D8-8BA5-3203931D0336}" type="pres">
      <dgm:prSet presAssocID="{525AE882-26F5-48BD-8072-07E67F7F3DC4}" presName="compositeA" presStyleCnt="0"/>
      <dgm:spPr/>
    </dgm:pt>
    <dgm:pt modelId="{319859A5-1E91-4FB6-B12E-7D8454022E97}" type="pres">
      <dgm:prSet presAssocID="{525AE882-26F5-48BD-8072-07E67F7F3DC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2B1C2-CDD8-4E0D-8405-4BA1D7CF00DF}" type="pres">
      <dgm:prSet presAssocID="{525AE882-26F5-48BD-8072-07E67F7F3DC4}" presName="circleA" presStyleLbl="node1" presStyleIdx="4" presStyleCnt="5"/>
      <dgm:spPr/>
    </dgm:pt>
    <dgm:pt modelId="{3BCD44DF-5F69-45BC-9064-BE0130E79F9B}" type="pres">
      <dgm:prSet presAssocID="{525AE882-26F5-48BD-8072-07E67F7F3DC4}" presName="spaceA" presStyleCnt="0"/>
      <dgm:spPr/>
    </dgm:pt>
  </dgm:ptLst>
  <dgm:cxnLst>
    <dgm:cxn modelId="{E45D5757-57D0-5349-95E2-3918814B9903}" type="presOf" srcId="{102BB02D-9248-4CED-88C1-9B5EE3CE712D}" destId="{014292EE-AA9F-49E3-9E12-4E2644B615C2}" srcOrd="0" destOrd="0" presId="urn:microsoft.com/office/officeart/2005/8/layout/hProcess11"/>
    <dgm:cxn modelId="{8F9357AD-6D97-4164-A6E4-04A28706142B}" srcId="{962447CD-242F-49E8-AE0B-33712ED1E573}" destId="{16DA70A3-2B94-49C9-9309-35B7031525A0}" srcOrd="0" destOrd="0" parTransId="{D009C718-5A14-486B-96DE-965CBE16CABE}" sibTransId="{DFE7F1A5-CCB6-44B9-A214-CD0085582EBD}"/>
    <dgm:cxn modelId="{C6C79C25-59ED-FC4B-84A6-5F1A1433A554}" type="presOf" srcId="{CCA0CEA9-7FB1-4EAE-A729-0EF0A622FFD5}" destId="{9F1F75E1-3C89-4DB1-9BD2-14BE7EE76124}" srcOrd="0" destOrd="1" presId="urn:microsoft.com/office/officeart/2005/8/layout/hProcess11"/>
    <dgm:cxn modelId="{8DE5744D-DF7C-4767-A5DA-387F7403AB00}" srcId="{16446699-9F2D-47CE-BDD3-ECCA2DBE82A8}" destId="{9A71FDE7-1D8A-4E2E-8F6D-D2CC51EE8E20}" srcOrd="1" destOrd="0" parTransId="{A9E3F693-102F-4EC4-BD85-312DB9CEFF89}" sibTransId="{E84A2F76-4ADC-4993-8E4B-0FBFF43AE2A1}"/>
    <dgm:cxn modelId="{E3E0E221-C60F-4F5A-A37B-9066419E1CEB}" srcId="{16446699-9F2D-47CE-BDD3-ECCA2DBE82A8}" destId="{D79D0C6B-3801-46AD-ACC3-BFD2997C5E25}" srcOrd="0" destOrd="0" parTransId="{9C36B803-4E96-46C7-8A33-36AC79DE81A8}" sibTransId="{3C729BAD-8EC2-4850-8CDC-43F24401C6C2}"/>
    <dgm:cxn modelId="{A1B059AA-ACA5-4A62-AA46-A90983623A64}" srcId="{F52FE97E-4C5E-4125-8D69-1AC1B67B4925}" destId="{102BB02D-9248-4CED-88C1-9B5EE3CE712D}" srcOrd="3" destOrd="0" parTransId="{6DE598BE-00B3-43D5-B961-09EE15BA5226}" sibTransId="{7846DDD3-7985-43D0-B96C-24C0A0E92754}"/>
    <dgm:cxn modelId="{5D48A063-F119-D347-9A64-8C7053D4C2D7}" type="presOf" srcId="{D79D0C6B-3801-46AD-ACC3-BFD2997C5E25}" destId="{AC27175B-930D-4A2D-96CA-42E0F7F8CA5E}" srcOrd="0" destOrd="1" presId="urn:microsoft.com/office/officeart/2005/8/layout/hProcess11"/>
    <dgm:cxn modelId="{8B8B7B70-50D6-F442-BB10-E9491D9AEDBF}" type="presOf" srcId="{9A71FDE7-1D8A-4E2E-8F6D-D2CC51EE8E20}" destId="{AC27175B-930D-4A2D-96CA-42E0F7F8CA5E}" srcOrd="0" destOrd="2" presId="urn:microsoft.com/office/officeart/2005/8/layout/hProcess11"/>
    <dgm:cxn modelId="{9962A331-3814-427A-8ECE-BA3D08220048}" srcId="{F52FE97E-4C5E-4125-8D69-1AC1B67B4925}" destId="{F9A94679-C290-48D3-B5AA-A01FF68761AB}" srcOrd="0" destOrd="0" parTransId="{067B6497-3215-4298-961A-F2733BF56EBC}" sibTransId="{8BCEF636-0844-4C28-BEFE-3869B148AA36}"/>
    <dgm:cxn modelId="{383F8BD1-3BD8-4247-96F7-E4EDF95A2313}" srcId="{F52FE97E-4C5E-4125-8D69-1AC1B67B4925}" destId="{525AE882-26F5-48BD-8072-07E67F7F3DC4}" srcOrd="4" destOrd="0" parTransId="{E4131585-8FB3-49A0-B7E3-4C318C95D026}" sibTransId="{27D5C5DE-652C-408A-B6FE-F8483D6DD0F7}"/>
    <dgm:cxn modelId="{7128B6A6-A5E6-47A6-9F6D-856037A7C541}" srcId="{F52FE97E-4C5E-4125-8D69-1AC1B67B4925}" destId="{962447CD-242F-49E8-AE0B-33712ED1E573}" srcOrd="2" destOrd="0" parTransId="{BF86C989-A7CC-4DFA-8CC2-9B5DF293D0B0}" sibTransId="{4C3D65A7-E59E-405A-AFBF-C21CB32F41BE}"/>
    <dgm:cxn modelId="{EC116F3F-1742-E549-A413-87927204AA60}" type="presOf" srcId="{F9A94679-C290-48D3-B5AA-A01FF68761AB}" destId="{9F1F75E1-3C89-4DB1-9BD2-14BE7EE76124}" srcOrd="0" destOrd="0" presId="urn:microsoft.com/office/officeart/2005/8/layout/hProcess11"/>
    <dgm:cxn modelId="{FE15C3E4-0DAE-9147-BDBB-76436C5592A9}" type="presOf" srcId="{962447CD-242F-49E8-AE0B-33712ED1E573}" destId="{3925B16C-35DF-4A40-83FF-E3E011A31268}" srcOrd="0" destOrd="0" presId="urn:microsoft.com/office/officeart/2005/8/layout/hProcess11"/>
    <dgm:cxn modelId="{6DA9830E-9A64-9F4F-97D0-F9541723907C}" type="presOf" srcId="{525AE882-26F5-48BD-8072-07E67F7F3DC4}" destId="{319859A5-1E91-4FB6-B12E-7D8454022E97}" srcOrd="0" destOrd="0" presId="urn:microsoft.com/office/officeart/2005/8/layout/hProcess11"/>
    <dgm:cxn modelId="{FDAB54D1-347F-41F5-B2B6-9BFD16516301}" srcId="{F9A94679-C290-48D3-B5AA-A01FF68761AB}" destId="{CCA0CEA9-7FB1-4EAE-A729-0EF0A622FFD5}" srcOrd="0" destOrd="0" parTransId="{2C41224D-7510-4763-89CA-1E72D7218FBD}" sibTransId="{510F4E65-19ED-4538-8133-CF551BF78803}"/>
    <dgm:cxn modelId="{4C446C1C-4E67-44D8-A265-21095AE26C04}" srcId="{F52FE97E-4C5E-4125-8D69-1AC1B67B4925}" destId="{16446699-9F2D-47CE-BDD3-ECCA2DBE82A8}" srcOrd="1" destOrd="0" parTransId="{147993E2-B1EB-4C9D-9109-BE430D11395F}" sibTransId="{E2D4FB7D-40C5-4CB7-8CCC-57E306EADDD9}"/>
    <dgm:cxn modelId="{1790294D-0DD3-0E4B-B7F5-AC544BEA7AF4}" type="presOf" srcId="{16DA70A3-2B94-49C9-9309-35B7031525A0}" destId="{3925B16C-35DF-4A40-83FF-E3E011A31268}" srcOrd="0" destOrd="1" presId="urn:microsoft.com/office/officeart/2005/8/layout/hProcess11"/>
    <dgm:cxn modelId="{6CEEB4FA-F0E5-F249-8299-C93BC41B7ACF}" type="presOf" srcId="{16446699-9F2D-47CE-BDD3-ECCA2DBE82A8}" destId="{AC27175B-930D-4A2D-96CA-42E0F7F8CA5E}" srcOrd="0" destOrd="0" presId="urn:microsoft.com/office/officeart/2005/8/layout/hProcess11"/>
    <dgm:cxn modelId="{9345DE26-4EC2-8A46-94AD-B9AC87C3D5DE}" type="presOf" srcId="{F52FE97E-4C5E-4125-8D69-1AC1B67B4925}" destId="{A6897A92-3ABC-4852-8EDE-2A25A14E40D8}" srcOrd="0" destOrd="0" presId="urn:microsoft.com/office/officeart/2005/8/layout/hProcess11"/>
    <dgm:cxn modelId="{5EF1FEA8-B2D6-9B46-BCB2-3B0D8244A048}" type="presParOf" srcId="{A6897A92-3ABC-4852-8EDE-2A25A14E40D8}" destId="{AB0AFD32-1B8E-4240-BAF1-D7C49545E08A}" srcOrd="0" destOrd="0" presId="urn:microsoft.com/office/officeart/2005/8/layout/hProcess11"/>
    <dgm:cxn modelId="{D68CD69F-B5C0-0544-BED1-C4437C92F918}" type="presParOf" srcId="{A6897A92-3ABC-4852-8EDE-2A25A14E40D8}" destId="{D3663876-8542-4436-A1E2-9F5A143E190D}" srcOrd="1" destOrd="0" presId="urn:microsoft.com/office/officeart/2005/8/layout/hProcess11"/>
    <dgm:cxn modelId="{5600C2AE-7FA1-764C-8298-6A11573589FA}" type="presParOf" srcId="{D3663876-8542-4436-A1E2-9F5A143E190D}" destId="{C7A846F4-C486-40BC-8CC3-4EA34BB471E2}" srcOrd="0" destOrd="0" presId="urn:microsoft.com/office/officeart/2005/8/layout/hProcess11"/>
    <dgm:cxn modelId="{E70BB056-AFD1-6540-89D2-96607661F8CD}" type="presParOf" srcId="{C7A846F4-C486-40BC-8CC3-4EA34BB471E2}" destId="{9F1F75E1-3C89-4DB1-9BD2-14BE7EE76124}" srcOrd="0" destOrd="0" presId="urn:microsoft.com/office/officeart/2005/8/layout/hProcess11"/>
    <dgm:cxn modelId="{899D7DF2-CDA9-3840-A550-887C8CBF26F3}" type="presParOf" srcId="{C7A846F4-C486-40BC-8CC3-4EA34BB471E2}" destId="{435EE503-8A3F-409A-AED6-58CF64BFD209}" srcOrd="1" destOrd="0" presId="urn:microsoft.com/office/officeart/2005/8/layout/hProcess11"/>
    <dgm:cxn modelId="{9A4D8B34-5EFF-F547-8165-055CA9968206}" type="presParOf" srcId="{C7A846F4-C486-40BC-8CC3-4EA34BB471E2}" destId="{5B6462E6-DF4D-415C-8122-F1BEE6028221}" srcOrd="2" destOrd="0" presId="urn:microsoft.com/office/officeart/2005/8/layout/hProcess11"/>
    <dgm:cxn modelId="{7932E438-1479-6E4E-ACE5-D14372388895}" type="presParOf" srcId="{D3663876-8542-4436-A1E2-9F5A143E190D}" destId="{CADE545C-D18C-4427-A8A6-A40A154BA246}" srcOrd="1" destOrd="0" presId="urn:microsoft.com/office/officeart/2005/8/layout/hProcess11"/>
    <dgm:cxn modelId="{71D3C4D0-4311-9E4E-84CD-2B54ECD634FB}" type="presParOf" srcId="{D3663876-8542-4436-A1E2-9F5A143E190D}" destId="{B7B18BF2-B48A-4723-9F5F-3A23D861E465}" srcOrd="2" destOrd="0" presId="urn:microsoft.com/office/officeart/2005/8/layout/hProcess11"/>
    <dgm:cxn modelId="{0641683F-5B73-3443-B264-7C529BEAD30B}" type="presParOf" srcId="{B7B18BF2-B48A-4723-9F5F-3A23D861E465}" destId="{AC27175B-930D-4A2D-96CA-42E0F7F8CA5E}" srcOrd="0" destOrd="0" presId="urn:microsoft.com/office/officeart/2005/8/layout/hProcess11"/>
    <dgm:cxn modelId="{642A2657-7178-8C40-AC85-C670D6C0477B}" type="presParOf" srcId="{B7B18BF2-B48A-4723-9F5F-3A23D861E465}" destId="{1CDEA324-3863-4CDA-96E9-F012346805B6}" srcOrd="1" destOrd="0" presId="urn:microsoft.com/office/officeart/2005/8/layout/hProcess11"/>
    <dgm:cxn modelId="{7EF5B110-9A6E-2D44-BA69-86D8180C009A}" type="presParOf" srcId="{B7B18BF2-B48A-4723-9F5F-3A23D861E465}" destId="{DE80F07E-882E-4B8A-B03B-C838561FCCE0}" srcOrd="2" destOrd="0" presId="urn:microsoft.com/office/officeart/2005/8/layout/hProcess11"/>
    <dgm:cxn modelId="{DC73151D-5F9F-F444-8240-07F6660D7CB6}" type="presParOf" srcId="{D3663876-8542-4436-A1E2-9F5A143E190D}" destId="{C6963E03-AB1B-409D-9D5B-AE79E6D22F19}" srcOrd="3" destOrd="0" presId="urn:microsoft.com/office/officeart/2005/8/layout/hProcess11"/>
    <dgm:cxn modelId="{FF0B87E7-73F8-FF48-AF39-2D03F52CA892}" type="presParOf" srcId="{D3663876-8542-4436-A1E2-9F5A143E190D}" destId="{0BFA6E21-461E-44F5-9943-3A7C1F999C9B}" srcOrd="4" destOrd="0" presId="urn:microsoft.com/office/officeart/2005/8/layout/hProcess11"/>
    <dgm:cxn modelId="{3BBD9552-4E61-EA41-8673-8911D913FCD6}" type="presParOf" srcId="{0BFA6E21-461E-44F5-9943-3A7C1F999C9B}" destId="{3925B16C-35DF-4A40-83FF-E3E011A31268}" srcOrd="0" destOrd="0" presId="urn:microsoft.com/office/officeart/2005/8/layout/hProcess11"/>
    <dgm:cxn modelId="{082FE881-743D-2040-B661-1FFA80B38739}" type="presParOf" srcId="{0BFA6E21-461E-44F5-9943-3A7C1F999C9B}" destId="{230AC714-3541-4885-A86B-190EC6F45495}" srcOrd="1" destOrd="0" presId="urn:microsoft.com/office/officeart/2005/8/layout/hProcess11"/>
    <dgm:cxn modelId="{1D68C321-E8B1-BD48-8F81-7BFB9EEDAACD}" type="presParOf" srcId="{0BFA6E21-461E-44F5-9943-3A7C1F999C9B}" destId="{54EFA74A-20ED-4741-9EE0-4AFA8FE593BC}" srcOrd="2" destOrd="0" presId="urn:microsoft.com/office/officeart/2005/8/layout/hProcess11"/>
    <dgm:cxn modelId="{E1617B62-1973-0E4A-9C10-61CD75AB56A1}" type="presParOf" srcId="{D3663876-8542-4436-A1E2-9F5A143E190D}" destId="{0B4B74AC-A6CB-4A6F-BE2D-FA2777D52ED9}" srcOrd="5" destOrd="0" presId="urn:microsoft.com/office/officeart/2005/8/layout/hProcess11"/>
    <dgm:cxn modelId="{00DD30E7-7241-4F4D-B3A3-1552B67221B1}" type="presParOf" srcId="{D3663876-8542-4436-A1E2-9F5A143E190D}" destId="{3BD0A51E-4805-4548-9848-156171FC9C56}" srcOrd="6" destOrd="0" presId="urn:microsoft.com/office/officeart/2005/8/layout/hProcess11"/>
    <dgm:cxn modelId="{9CBD410B-23B6-E542-B267-0D3B0FE63984}" type="presParOf" srcId="{3BD0A51E-4805-4548-9848-156171FC9C56}" destId="{014292EE-AA9F-49E3-9E12-4E2644B615C2}" srcOrd="0" destOrd="0" presId="urn:microsoft.com/office/officeart/2005/8/layout/hProcess11"/>
    <dgm:cxn modelId="{F67103A3-EE03-EE45-ADFB-21F12830CDB6}" type="presParOf" srcId="{3BD0A51E-4805-4548-9848-156171FC9C56}" destId="{7F1258C7-EA64-4680-A388-E7922A5721F2}" srcOrd="1" destOrd="0" presId="urn:microsoft.com/office/officeart/2005/8/layout/hProcess11"/>
    <dgm:cxn modelId="{BAEBC2E4-D3DA-1B4D-B5AF-1EA49512F0BE}" type="presParOf" srcId="{3BD0A51E-4805-4548-9848-156171FC9C56}" destId="{AB5D0BB8-9B82-4820-9751-01021B43C3EF}" srcOrd="2" destOrd="0" presId="urn:microsoft.com/office/officeart/2005/8/layout/hProcess11"/>
    <dgm:cxn modelId="{D210BCDB-B5F3-5149-BD1E-C4117A429CE8}" type="presParOf" srcId="{D3663876-8542-4436-A1E2-9F5A143E190D}" destId="{61B716C6-353C-424F-AE84-CCC571B4AEC6}" srcOrd="7" destOrd="0" presId="urn:microsoft.com/office/officeart/2005/8/layout/hProcess11"/>
    <dgm:cxn modelId="{DC8E2883-2108-FD42-BE41-95AF2355CDAB}" type="presParOf" srcId="{D3663876-8542-4436-A1E2-9F5A143E190D}" destId="{4F80CE9B-BDAE-40D8-8BA5-3203931D0336}" srcOrd="8" destOrd="0" presId="urn:microsoft.com/office/officeart/2005/8/layout/hProcess11"/>
    <dgm:cxn modelId="{D155B91F-C3BE-794B-8B9A-8C20227F6762}" type="presParOf" srcId="{4F80CE9B-BDAE-40D8-8BA5-3203931D0336}" destId="{319859A5-1E91-4FB6-B12E-7D8454022E97}" srcOrd="0" destOrd="0" presId="urn:microsoft.com/office/officeart/2005/8/layout/hProcess11"/>
    <dgm:cxn modelId="{B5F5F8F4-2701-044E-AB18-4B692C677189}" type="presParOf" srcId="{4F80CE9B-BDAE-40D8-8BA5-3203931D0336}" destId="{6072B1C2-CDD8-4E0D-8405-4BA1D7CF00DF}" srcOrd="1" destOrd="0" presId="urn:microsoft.com/office/officeart/2005/8/layout/hProcess11"/>
    <dgm:cxn modelId="{09C909C5-83FF-0A4C-AC15-51CA14910FE5}" type="presParOf" srcId="{4F80CE9B-BDAE-40D8-8BA5-3203931D0336}" destId="{3BCD44DF-5F69-45BC-9064-BE0130E79F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3F738-4D8C-4864-8A3C-42DC6E0033E3}">
      <dsp:nvSpPr>
        <dsp:cNvPr id="0" name=""/>
        <dsp:cNvSpPr/>
      </dsp:nvSpPr>
      <dsp:spPr>
        <a:xfrm>
          <a:off x="0" y="213513"/>
          <a:ext cx="7393396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Location near hot spot (emerging zoonoses) - in yellow fever, meningitis belts</a:t>
          </a:r>
          <a:endParaRPr lang="en-US" sz="3100" kern="1200"/>
        </a:p>
      </dsp:txBody>
      <dsp:txXfrm>
        <a:off x="60199" y="273712"/>
        <a:ext cx="7272998" cy="1112781"/>
      </dsp:txXfrm>
    </dsp:sp>
    <dsp:sp modelId="{17093BC6-1A3B-4640-B100-B3DD852B724A}">
      <dsp:nvSpPr>
        <dsp:cNvPr id="0" name=""/>
        <dsp:cNvSpPr/>
      </dsp:nvSpPr>
      <dsp:spPr>
        <a:xfrm>
          <a:off x="0" y="1535973"/>
          <a:ext cx="7393396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Climate change -prone to floods, drought, landslide</a:t>
          </a:r>
          <a:endParaRPr lang="en-US" sz="3100" kern="1200"/>
        </a:p>
      </dsp:txBody>
      <dsp:txXfrm>
        <a:off x="60199" y="1596172"/>
        <a:ext cx="7272998" cy="1112781"/>
      </dsp:txXfrm>
    </dsp:sp>
    <dsp:sp modelId="{27C0A83D-1376-4737-8A3F-24144F136F28}">
      <dsp:nvSpPr>
        <dsp:cNvPr id="0" name=""/>
        <dsp:cNvSpPr/>
      </dsp:nvSpPr>
      <dsp:spPr>
        <a:xfrm>
          <a:off x="0" y="2858433"/>
          <a:ext cx="7393396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Globalization (trade, travel, porous borders)</a:t>
          </a:r>
          <a:endParaRPr lang="en-US" sz="3100" kern="1200"/>
        </a:p>
      </dsp:txBody>
      <dsp:txXfrm>
        <a:off x="60199" y="2918632"/>
        <a:ext cx="7272998" cy="1112781"/>
      </dsp:txXfrm>
    </dsp:sp>
    <dsp:sp modelId="{6700B3A4-40B0-4152-A78D-68100B5E9F8D}">
      <dsp:nvSpPr>
        <dsp:cNvPr id="0" name=""/>
        <dsp:cNvSpPr/>
      </dsp:nvSpPr>
      <dsp:spPr>
        <a:xfrm>
          <a:off x="0" y="4180893"/>
          <a:ext cx="7393396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Prone to outbreaks (viral hemorrhagic fevers, cholera, meningitis, plague, anthrax)</a:t>
          </a:r>
          <a:endParaRPr lang="en-US" sz="3100" kern="1200"/>
        </a:p>
      </dsp:txBody>
      <dsp:txXfrm>
        <a:off x="60199" y="4241092"/>
        <a:ext cx="7272998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6375-6054-4A51-9626-CFB8B9E04E13}">
      <dsp:nvSpPr>
        <dsp:cNvPr id="0" name=""/>
        <dsp:cNvSpPr/>
      </dsp:nvSpPr>
      <dsp:spPr>
        <a:xfrm>
          <a:off x="0" y="11394"/>
          <a:ext cx="6408466" cy="8394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Elements of GHSA in Uganda</a:t>
          </a:r>
          <a:endParaRPr lang="en-US" sz="3500" kern="1200" dirty="0"/>
        </a:p>
      </dsp:txBody>
      <dsp:txXfrm>
        <a:off x="40980" y="52374"/>
        <a:ext cx="6326506" cy="757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9C4E2-C775-44EB-B8E3-7131245480CA}">
      <dsp:nvSpPr>
        <dsp:cNvPr id="0" name=""/>
        <dsp:cNvSpPr/>
      </dsp:nvSpPr>
      <dsp:spPr>
        <a:xfrm>
          <a:off x="0" y="172"/>
          <a:ext cx="12192000" cy="69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/>
            <a:t>eIDSR</a:t>
          </a:r>
          <a:r>
            <a:rPr lang="en-US" sz="4000" b="1" kern="1200" dirty="0" smtClean="0"/>
            <a:t> Previous Land Marks</a:t>
          </a:r>
          <a:endParaRPr lang="en-US" sz="4000" kern="1200" dirty="0"/>
        </a:p>
      </dsp:txBody>
      <dsp:txXfrm>
        <a:off x="33733" y="33905"/>
        <a:ext cx="12124534" cy="623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6C050-2570-4B5A-A09A-F08A3EABB70D}">
      <dsp:nvSpPr>
        <dsp:cNvPr id="0" name=""/>
        <dsp:cNvSpPr/>
      </dsp:nvSpPr>
      <dsp:spPr>
        <a:xfrm>
          <a:off x="0" y="1849986"/>
          <a:ext cx="12067504" cy="246664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2CF50-6D8E-4029-846C-7B1F3A437564}">
      <dsp:nvSpPr>
        <dsp:cNvPr id="0" name=""/>
        <dsp:cNvSpPr/>
      </dsp:nvSpPr>
      <dsp:spPr>
        <a:xfrm>
          <a:off x="5303" y="0"/>
          <a:ext cx="3500047" cy="246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July 5, 2017: </a:t>
          </a:r>
          <a:r>
            <a:rPr lang="en-US" sz="1900" kern="1200" dirty="0" smtClean="0"/>
            <a:t>Introductory meeting to the </a:t>
          </a:r>
          <a:r>
            <a:rPr lang="en-US" sz="1900" kern="1200" dirty="0" err="1" smtClean="0"/>
            <a:t>eIDSR</a:t>
          </a:r>
          <a:r>
            <a:rPr lang="en-US" sz="1900" kern="1200" dirty="0" smtClean="0"/>
            <a:t> system with respective Health MDA technical personnel</a:t>
          </a:r>
          <a:endParaRPr lang="en-US" sz="1900" kern="1200" dirty="0"/>
        </a:p>
      </dsp:txBody>
      <dsp:txXfrm>
        <a:off x="5303" y="0"/>
        <a:ext cx="3500047" cy="2466648"/>
      </dsp:txXfrm>
    </dsp:sp>
    <dsp:sp modelId="{E8F2F604-FFED-407A-8AB4-27D9F66895B7}">
      <dsp:nvSpPr>
        <dsp:cNvPr id="0" name=""/>
        <dsp:cNvSpPr/>
      </dsp:nvSpPr>
      <dsp:spPr>
        <a:xfrm>
          <a:off x="1446995" y="2774979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4D057-97B7-4F69-8AAA-4D453725DBF7}">
      <dsp:nvSpPr>
        <dsp:cNvPr id="0" name=""/>
        <dsp:cNvSpPr/>
      </dsp:nvSpPr>
      <dsp:spPr>
        <a:xfrm>
          <a:off x="3680353" y="3699973"/>
          <a:ext cx="3500047" cy="246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July 13, 2017: </a:t>
          </a:r>
          <a:r>
            <a:rPr lang="en-US" sz="1900" kern="1200" dirty="0" smtClean="0"/>
            <a:t>Presentation of the updated </a:t>
          </a:r>
          <a:r>
            <a:rPr lang="en-US" sz="1900" kern="1200" dirty="0" err="1" smtClean="0"/>
            <a:t>eIDSR</a:t>
          </a:r>
          <a:r>
            <a:rPr lang="en-US" sz="1900" kern="1200" dirty="0" smtClean="0"/>
            <a:t> system including inputs and suggestions from the first meeting</a:t>
          </a:r>
          <a:endParaRPr lang="en-US" sz="1900" kern="1200" dirty="0"/>
        </a:p>
      </dsp:txBody>
      <dsp:txXfrm>
        <a:off x="3680353" y="3699973"/>
        <a:ext cx="3500047" cy="2466648"/>
      </dsp:txXfrm>
    </dsp:sp>
    <dsp:sp modelId="{46D659FA-4803-4263-8164-EB1998F93177}">
      <dsp:nvSpPr>
        <dsp:cNvPr id="0" name=""/>
        <dsp:cNvSpPr/>
      </dsp:nvSpPr>
      <dsp:spPr>
        <a:xfrm>
          <a:off x="5122045" y="2774979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E34E7-CE9D-49BE-837C-3D87C10E0034}">
      <dsp:nvSpPr>
        <dsp:cNvPr id="0" name=""/>
        <dsp:cNvSpPr/>
      </dsp:nvSpPr>
      <dsp:spPr>
        <a:xfrm>
          <a:off x="7355402" y="0"/>
          <a:ext cx="3500047" cy="246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August 4, 2017:</a:t>
          </a:r>
          <a:r>
            <a:rPr lang="en-US" sz="1900" kern="1200" dirty="0" smtClean="0"/>
            <a:t> Presented the updated eIDSR system to the National </a:t>
          </a:r>
          <a:r>
            <a:rPr lang="en-US" sz="1900" kern="1200" dirty="0" err="1" smtClean="0"/>
            <a:t>eHMIS</a:t>
          </a:r>
          <a:r>
            <a:rPr lang="en-US" sz="1900" kern="1200" dirty="0" smtClean="0"/>
            <a:t> TWG and approved for National Rollout</a:t>
          </a:r>
          <a:endParaRPr lang="en-US" sz="1900" kern="1200" dirty="0"/>
        </a:p>
      </dsp:txBody>
      <dsp:txXfrm>
        <a:off x="7355402" y="0"/>
        <a:ext cx="3500047" cy="2466648"/>
      </dsp:txXfrm>
    </dsp:sp>
    <dsp:sp modelId="{D1C76647-A1AE-4EA7-A01D-C49B538806C1}">
      <dsp:nvSpPr>
        <dsp:cNvPr id="0" name=""/>
        <dsp:cNvSpPr/>
      </dsp:nvSpPr>
      <dsp:spPr>
        <a:xfrm>
          <a:off x="8797095" y="2774979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9B32A-64A2-40D6-8D8B-F60DDA5EC2AA}">
      <dsp:nvSpPr>
        <dsp:cNvPr id="0" name=""/>
        <dsp:cNvSpPr/>
      </dsp:nvSpPr>
      <dsp:spPr>
        <a:xfrm>
          <a:off x="0" y="172"/>
          <a:ext cx="12192000" cy="691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Planned Next Steps and Roll out</a:t>
          </a:r>
          <a:endParaRPr lang="en-US" sz="4800" kern="1200" dirty="0"/>
        </a:p>
      </dsp:txBody>
      <dsp:txXfrm>
        <a:off x="33733" y="33905"/>
        <a:ext cx="12124534" cy="623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AFD32-1B8E-4240-BAF1-D7C49545E08A}">
      <dsp:nvSpPr>
        <dsp:cNvPr id="0" name=""/>
        <dsp:cNvSpPr/>
      </dsp:nvSpPr>
      <dsp:spPr>
        <a:xfrm>
          <a:off x="0" y="1849986"/>
          <a:ext cx="11741727" cy="246664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F75E1-3C89-4DB1-9BD2-14BE7EE76124}">
      <dsp:nvSpPr>
        <dsp:cNvPr id="0" name=""/>
        <dsp:cNvSpPr/>
      </dsp:nvSpPr>
      <dsp:spPr>
        <a:xfrm>
          <a:off x="4643" y="0"/>
          <a:ext cx="2030436" cy="246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System Stress testing: Entering Legacy data</a:t>
          </a:r>
          <a:endParaRPr lang="en-US" sz="16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Currently being undertaken by HISP-U. Yellow Fever complete</a:t>
          </a:r>
          <a:endParaRPr lang="en-US" sz="1200" kern="1200" dirty="0"/>
        </a:p>
      </dsp:txBody>
      <dsp:txXfrm>
        <a:off x="4643" y="0"/>
        <a:ext cx="2030436" cy="2466649"/>
      </dsp:txXfrm>
    </dsp:sp>
    <dsp:sp modelId="{435EE503-8A3F-409A-AED6-58CF64BFD209}">
      <dsp:nvSpPr>
        <dsp:cNvPr id="0" name=""/>
        <dsp:cNvSpPr/>
      </dsp:nvSpPr>
      <dsp:spPr>
        <a:xfrm>
          <a:off x="711530" y="2774980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175B-930D-4A2D-96CA-42E0F7F8CA5E}">
      <dsp:nvSpPr>
        <dsp:cNvPr id="0" name=""/>
        <dsp:cNvSpPr/>
      </dsp:nvSpPr>
      <dsp:spPr>
        <a:xfrm>
          <a:off x="2136601" y="3699973"/>
          <a:ext cx="2030436" cy="246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Planned field-based simulation drill </a:t>
          </a:r>
          <a:endParaRPr lang="en-US" sz="1600" kern="120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Organize a one week mock exercise to test system capabilities</a:t>
          </a:r>
          <a:endParaRPr lang="en-US" sz="12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Fix any identified bugs</a:t>
          </a:r>
          <a:endParaRPr lang="en-US" sz="1200" kern="1200" dirty="0"/>
        </a:p>
      </dsp:txBody>
      <dsp:txXfrm>
        <a:off x="2136601" y="3699973"/>
        <a:ext cx="2030436" cy="2466649"/>
      </dsp:txXfrm>
    </dsp:sp>
    <dsp:sp modelId="{1CDEA324-3863-4CDA-96E9-F012346805B6}">
      <dsp:nvSpPr>
        <dsp:cNvPr id="0" name=""/>
        <dsp:cNvSpPr/>
      </dsp:nvSpPr>
      <dsp:spPr>
        <a:xfrm>
          <a:off x="2843488" y="2774980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5B16C-35DF-4A40-83FF-E3E011A31268}">
      <dsp:nvSpPr>
        <dsp:cNvPr id="0" name=""/>
        <dsp:cNvSpPr/>
      </dsp:nvSpPr>
      <dsp:spPr>
        <a:xfrm>
          <a:off x="4268559" y="0"/>
          <a:ext cx="2030436" cy="246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ToT</a:t>
          </a:r>
          <a:r>
            <a:rPr lang="en-US" sz="1600" kern="1200" dirty="0" smtClean="0"/>
            <a:t> at National Level</a:t>
          </a:r>
          <a:endParaRPr lang="en-US" sz="1600" kern="1200" dirty="0"/>
        </a:p>
        <a:p>
          <a:pPr marL="114300" lvl="1" indent="-114300" algn="l" defTabSz="5334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smtClean="0"/>
            <a:t>Conduct a two days </a:t>
          </a:r>
          <a:r>
            <a:rPr lang="en-US" sz="1200" kern="1200" dirty="0" err="1" smtClean="0"/>
            <a:t>ToT</a:t>
          </a:r>
          <a:r>
            <a:rPr lang="en-US" sz="1200" kern="1200" dirty="0" smtClean="0"/>
            <a:t> of </a:t>
          </a:r>
          <a:r>
            <a:rPr lang="en-US" sz="1200" kern="1200" dirty="0" err="1" smtClean="0"/>
            <a:t>MoH</a:t>
          </a:r>
          <a:r>
            <a:rPr lang="en-US" sz="1200" kern="1200" dirty="0" smtClean="0"/>
            <a:t> and partners to equip them with skills to conduct regional training and support of end users</a:t>
          </a:r>
          <a:endParaRPr lang="en-US" sz="1200" kern="1200" dirty="0"/>
        </a:p>
      </dsp:txBody>
      <dsp:txXfrm>
        <a:off x="4268559" y="0"/>
        <a:ext cx="2030436" cy="2466649"/>
      </dsp:txXfrm>
    </dsp:sp>
    <dsp:sp modelId="{230AC714-3541-4885-A86B-190EC6F45495}">
      <dsp:nvSpPr>
        <dsp:cNvPr id="0" name=""/>
        <dsp:cNvSpPr/>
      </dsp:nvSpPr>
      <dsp:spPr>
        <a:xfrm>
          <a:off x="4975446" y="2774980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292EE-AA9F-49E3-9E12-4E2644B615C2}">
      <dsp:nvSpPr>
        <dsp:cNvPr id="0" name=""/>
        <dsp:cNvSpPr/>
      </dsp:nvSpPr>
      <dsp:spPr>
        <a:xfrm>
          <a:off x="6400517" y="3699973"/>
          <a:ext cx="2030436" cy="246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Conduct regional trainings of DHOs, DSFPs, DLFPs, Biostatisticians and other DHT members</a:t>
          </a:r>
          <a:endParaRPr lang="en-US" sz="1600" kern="1200" dirty="0"/>
        </a:p>
      </dsp:txBody>
      <dsp:txXfrm>
        <a:off x="6400517" y="3699973"/>
        <a:ext cx="2030436" cy="2466649"/>
      </dsp:txXfrm>
    </dsp:sp>
    <dsp:sp modelId="{7F1258C7-EA64-4680-A388-E7922A5721F2}">
      <dsp:nvSpPr>
        <dsp:cNvPr id="0" name=""/>
        <dsp:cNvSpPr/>
      </dsp:nvSpPr>
      <dsp:spPr>
        <a:xfrm>
          <a:off x="7107404" y="2774980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859A5-1E91-4FB6-B12E-7D8454022E97}">
      <dsp:nvSpPr>
        <dsp:cNvPr id="0" name=""/>
        <dsp:cNvSpPr/>
      </dsp:nvSpPr>
      <dsp:spPr>
        <a:xfrm>
          <a:off x="8532475" y="0"/>
          <a:ext cx="2030436" cy="2466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Continuous monitoring of system use and support</a:t>
          </a:r>
          <a:endParaRPr lang="en-US" sz="1600" kern="1200" dirty="0"/>
        </a:p>
      </dsp:txBody>
      <dsp:txXfrm>
        <a:off x="8532475" y="0"/>
        <a:ext cx="2030436" cy="2466649"/>
      </dsp:txXfrm>
    </dsp:sp>
    <dsp:sp modelId="{6072B1C2-CDD8-4E0D-8405-4BA1D7CF00DF}">
      <dsp:nvSpPr>
        <dsp:cNvPr id="0" name=""/>
        <dsp:cNvSpPr/>
      </dsp:nvSpPr>
      <dsp:spPr>
        <a:xfrm>
          <a:off x="9239362" y="2774980"/>
          <a:ext cx="616662" cy="616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D2B62-668F-4D4A-8FB5-A519370F495E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050E9-1A55-964C-854B-4049F6AD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buFont typeface="Arial" pitchFamily="34" charset="0"/>
              <a:buChar char="•"/>
            </a:pPr>
            <a:r>
              <a:rPr lang="en-US" dirty="0" smtClean="0"/>
              <a:t>key achievements in three areas: 1) communications, 2) specimen transportation and 3) diagnostic capability</a:t>
            </a:r>
          </a:p>
          <a:p>
            <a:pPr marL="173096" indent="-173096">
              <a:buFont typeface="Arial" pitchFamily="34" charset="0"/>
              <a:buChar char="•"/>
            </a:pPr>
            <a:r>
              <a:rPr lang="en-US" dirty="0" smtClean="0"/>
              <a:t>National</a:t>
            </a:r>
            <a:r>
              <a:rPr lang="en-US" baseline="0" dirty="0" smtClean="0"/>
              <a:t> lab network is key to the National Surveillance System – an IDSR priority</a:t>
            </a:r>
          </a:p>
          <a:p>
            <a:pPr marL="634685" lvl="1" indent="-173096">
              <a:buFont typeface="Arial" pitchFamily="34" charset="0"/>
              <a:buChar char="•"/>
            </a:pPr>
            <a:r>
              <a:rPr lang="en-US" baseline="0" dirty="0" smtClean="0"/>
              <a:t>Covers sample collection, transport, and analysis</a:t>
            </a:r>
          </a:p>
          <a:p>
            <a:pPr marL="173096" indent="-173096">
              <a:buFont typeface="Arial" pitchFamily="34" charset="0"/>
              <a:buChar char="•"/>
            </a:pPr>
            <a:r>
              <a:rPr lang="en-US" baseline="0" dirty="0" smtClean="0"/>
              <a:t>REAL TIME: covers sample transporting and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F89AB-2BF4-BC4F-962A-72E070F4CCF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1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4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2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B9F1-5600-0146-A9F1-19130F40873F}" type="datetimeFigureOut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A355-C30B-BB46-9833-2746FFF2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puganda.org/" TargetMode="Externa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ispug@hispugand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5" Type="http://schemas.openxmlformats.org/officeDocument/2006/relationships/image" Target="../media/image18.tif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2" y="141669"/>
            <a:ext cx="11938715" cy="2169558"/>
          </a:xfrm>
        </p:spPr>
        <p:txBody>
          <a:bodyPr>
            <a:normAutofit/>
          </a:bodyPr>
          <a:lstStyle/>
          <a:p>
            <a:r>
              <a:rPr lang="en-US" b="1" dirty="0" smtClean="0"/>
              <a:t>Case Based Surveillance System and Integrated Disease Surveillance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05" r="28571" b="24985"/>
          <a:stretch/>
        </p:blipFill>
        <p:spPr>
          <a:xfrm>
            <a:off x="2597246" y="3109365"/>
            <a:ext cx="2332894" cy="2139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4653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Prosper Behumbiize</a:t>
            </a:r>
          </a:p>
          <a:p>
            <a:pPr algn="ctr"/>
            <a:r>
              <a:rPr lang="en-US" sz="3200" b="1" dirty="0" smtClean="0"/>
              <a:t>HISP Uganda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2276"/>
          <a:stretch/>
        </p:blipFill>
        <p:spPr>
          <a:xfrm>
            <a:off x="6873239" y="3112115"/>
            <a:ext cx="3642361" cy="21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Case Registration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9" y="70081"/>
            <a:ext cx="4572002" cy="67341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198649" y="1024603"/>
            <a:ext cx="6635643" cy="5338624"/>
            <a:chOff x="5198649" y="1024603"/>
            <a:chExt cx="6635643" cy="53386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649" y="4658936"/>
              <a:ext cx="6635643" cy="17042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6961540" y="1024603"/>
              <a:ext cx="2510120" cy="3346827"/>
              <a:chOff x="6961540" y="1024603"/>
              <a:chExt cx="2510120" cy="334682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1540" y="1024603"/>
                <a:ext cx="2510120" cy="3346827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961540" y="1691640"/>
                <a:ext cx="2510120" cy="224676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0"/>
                      <a:lumOff val="100000"/>
                    </a:schemeClr>
                  </a:gs>
                  <a:gs pos="35000">
                    <a:schemeClr val="accent6">
                      <a:lumMod val="0"/>
                      <a:lumOff val="100000"/>
                    </a:schemeClr>
                  </a:gs>
                  <a:gs pos="100000">
                    <a:schemeClr val="accent6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 Measles (B05.0-B05.0) case from </a:t>
                </a:r>
                <a:r>
                  <a:rPr lang="en-US" sz="2000" dirty="0" err="1" smtClean="0"/>
                  <a:t>Mubaraka</a:t>
                </a:r>
                <a:r>
                  <a:rPr lang="en-US" sz="2000" dirty="0" smtClean="0"/>
                  <a:t> Road has been registered at </a:t>
                </a:r>
                <a:r>
                  <a:rPr lang="en-US" sz="2000" dirty="0" err="1" smtClean="0"/>
                  <a:t>Buikwe</a:t>
                </a:r>
                <a:r>
                  <a:rPr lang="en-US" sz="2000" dirty="0" smtClean="0"/>
                  <a:t> HC III and is Suspected pending lab confirmation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03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Specimen Receipt and Lab Results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" y="574587"/>
            <a:ext cx="7652084" cy="45094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5262379" y="1241390"/>
            <a:ext cx="6860345" cy="5561189"/>
            <a:chOff x="5262379" y="1241390"/>
            <a:chExt cx="6860345" cy="5561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379" y="5170148"/>
              <a:ext cx="6860345" cy="163243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37824" y="1241390"/>
              <a:ext cx="2510120" cy="334682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937824" y="1875625"/>
              <a:ext cx="2510120" cy="243143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Lab results for the suspected Measles</a:t>
              </a:r>
            </a:p>
            <a:p>
              <a:r>
                <a:rPr lang="en-US" sz="2000" dirty="0" smtClean="0"/>
                <a:t>(B05.0-B05.0) case ID: 594915 from </a:t>
              </a:r>
              <a:r>
                <a:rPr lang="en-US" sz="2000" dirty="0" err="1" smtClean="0"/>
                <a:t>Atar</a:t>
              </a:r>
              <a:r>
                <a:rPr lang="en-US" sz="2000" dirty="0" smtClean="0"/>
                <a:t> HC II are ready check the IDSR/EOC system                          </a:t>
              </a:r>
            </a:p>
            <a:p>
              <a:endParaRPr lang="en-US" sz="1200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7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Possible Outbreak Alert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76" y="3200551"/>
            <a:ext cx="8822871" cy="3306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429504" y="499648"/>
            <a:ext cx="2510120" cy="3346827"/>
            <a:chOff x="429504" y="499648"/>
            <a:chExt cx="2510120" cy="33468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504" y="499648"/>
              <a:ext cx="2510120" cy="33468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9504" y="1133883"/>
              <a:ext cx="2510120" cy="236988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Possible Measles Outbreak</a:t>
              </a:r>
            </a:p>
            <a:p>
              <a:r>
                <a:rPr lang="en-US" dirty="0" smtClean="0"/>
                <a:t>The confirmed measles cases 1.0 exceeds the threshold 1.0 from </a:t>
              </a:r>
              <a:r>
                <a:rPr lang="en-US" dirty="0" err="1" smtClean="0"/>
                <a:t>Buikwe</a:t>
              </a:r>
              <a:r>
                <a:rPr lang="en-US" dirty="0" smtClean="0"/>
                <a:t> HC III for the period 2017W26. Please </a:t>
              </a:r>
              <a:r>
                <a:rPr lang="en-US" dirty="0" err="1" smtClean="0"/>
                <a:t>inviestiage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1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Epi-Curve Example of Yellow Fever 2016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1" y="599947"/>
            <a:ext cx="10375699" cy="62580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34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0" y="1"/>
          <a:ext cx="12192000" cy="69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71596"/>
              </p:ext>
            </p:extLst>
          </p:nvPr>
        </p:nvGraphicFramePr>
        <p:xfrm>
          <a:off x="0" y="691377"/>
          <a:ext cx="12067504" cy="616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979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0" y="1"/>
          <a:ext cx="12192000" cy="69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954512"/>
              </p:ext>
            </p:extLst>
          </p:nvPr>
        </p:nvGraphicFramePr>
        <p:xfrm>
          <a:off x="450272" y="691376"/>
          <a:ext cx="11741728" cy="616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895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57315"/>
            <a:ext cx="5088194" cy="208269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Health Information Systems Program - Uganda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P.O. Box 4750, Kampala</a:t>
            </a:r>
            <a:br>
              <a:rPr lang="en-US" sz="2000" dirty="0"/>
            </a:br>
            <a:r>
              <a:rPr lang="en-US" sz="2000" dirty="0"/>
              <a:t>Plot 36 Impala Avenue, </a:t>
            </a:r>
            <a:r>
              <a:rPr lang="en-US" sz="2000" dirty="0" err="1"/>
              <a:t>Kololo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Tel:+256752751022</a:t>
            </a:r>
            <a:br>
              <a:rPr lang="en-US" sz="2000" dirty="0"/>
            </a:br>
            <a:r>
              <a:rPr lang="en-US" sz="2000" dirty="0"/>
              <a:t>Email: </a:t>
            </a:r>
            <a:r>
              <a:rPr lang="en-US" sz="2000" dirty="0" smtClean="0">
                <a:hlinkClick r:id="rId2"/>
              </a:rPr>
              <a:t>hispug@hispuganda.org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Website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3"/>
              </a:rPr>
              <a:t>www.hispuganda.org</a:t>
            </a:r>
            <a:r>
              <a:rPr lang="en-US" sz="2000" dirty="0" smtClean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0584"/>
            <a:ext cx="1772265" cy="116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2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Background and rationale</a:t>
            </a:r>
            <a:endParaRPr lang="en-US" b="1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0272" y="1028699"/>
            <a:ext cx="11284527" cy="535824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As demonstrated during the West Africa Ebola Outbreak, lack of a robust suspect case registry linked to lab for confirmation greatly hinders both early detection and rapid response activities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3200" dirty="0" smtClean="0"/>
              <a:t>Routine aggregate surveillance data managed centrally is not sufficient for either detection or response demands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sz="3200" dirty="0" smtClean="0"/>
              <a:t>CDC GHS Program working with the Ministries of health and key partners in country aim to implement linked data systems for early detection and response</a:t>
            </a:r>
          </a:p>
        </p:txBody>
      </p:sp>
    </p:spTree>
    <p:extLst>
      <p:ext uri="{BB962C8B-B14F-4D97-AF65-F5344CB8AC3E}">
        <p14:creationId xmlns:p14="http://schemas.microsoft.com/office/powerpoint/2010/main" val="19083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79" y="5620"/>
            <a:ext cx="12192000" cy="96077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cs typeface="Times New Roman" panose="02020603050405020304" pitchFamily="18" charset="0"/>
              </a:rPr>
              <a:t>Background: Uganda </a:t>
            </a:r>
            <a:r>
              <a:rPr lang="en-US" altLang="en-US" b="1" dirty="0">
                <a:cs typeface="Times New Roman" panose="02020603050405020304" pitchFamily="18" charset="0"/>
              </a:rPr>
              <a:t>is vulnerable to Public Health </a:t>
            </a:r>
            <a:r>
              <a:rPr lang="en-US" altLang="en-US" b="1" dirty="0" smtClean="0">
                <a:cs typeface="Times New Roman" panose="02020603050405020304" pitchFamily="18" charset="0"/>
              </a:rPr>
              <a:t>Events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74991"/>
              </p:ext>
            </p:extLst>
          </p:nvPr>
        </p:nvGraphicFramePr>
        <p:xfrm>
          <a:off x="63472" y="1069426"/>
          <a:ext cx="7393396" cy="56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cdn.static-economist.com/sites/default/files/images/print-edition/20151114_STC93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47" y="1069429"/>
            <a:ext cx="4578487" cy="2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hopify.com/s/files/1/0236/7341/files/ch3_figure_3_1b_yellow-fever-africa.jpg?9195986641553187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93" y="3631842"/>
            <a:ext cx="3210107" cy="3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8653"/>
            <a:ext cx="11152239" cy="57085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/>
              <a:t>PHEs in and around Uganda</a:t>
            </a:r>
            <a:endParaRPr lang="en-US" sz="5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79503"/>
            <a:ext cx="12192000" cy="51515"/>
          </a:xfrm>
          <a:prstGeom prst="line">
            <a:avLst/>
          </a:prstGeom>
          <a:ln w="53975" cap="sq" cmpd="sng">
            <a:solidFill>
              <a:srgbClr val="2C4E6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898"/>
            <a:ext cx="12192000" cy="61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97058"/>
            <a:ext cx="1783241" cy="1429842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121124" y="53862"/>
          <a:ext cx="6408466" cy="86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5375820" y="2952901"/>
            <a:ext cx="495039" cy="42392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6"/>
          </p:cNvCxnSpPr>
          <p:nvPr/>
        </p:nvCxnSpPr>
        <p:spPr>
          <a:xfrm flipV="1">
            <a:off x="5763580" y="3979640"/>
            <a:ext cx="673100" cy="17836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5"/>
          </p:cNvCxnSpPr>
          <p:nvPr/>
        </p:nvCxnSpPr>
        <p:spPr>
          <a:xfrm>
            <a:off x="5403704" y="4978754"/>
            <a:ext cx="728185" cy="33995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ight Brace 2054"/>
          <p:cNvSpPr/>
          <p:nvPr/>
        </p:nvSpPr>
        <p:spPr>
          <a:xfrm flipH="1">
            <a:off x="2790825" y="2551594"/>
            <a:ext cx="609600" cy="3352800"/>
          </a:xfrm>
          <a:prstGeom prst="rightBrace">
            <a:avLst>
              <a:gd name="adj1" fmla="val 8333"/>
              <a:gd name="adj2" fmla="val 47727"/>
            </a:avLst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1353566" y="3266526"/>
            <a:ext cx="1343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Arial" charset="0"/>
                <a:ea typeface="ＭＳ Ｐゴシック" charset="-128"/>
              </a:rPr>
              <a:t>Prevent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Arial" charset="0"/>
                <a:ea typeface="ＭＳ Ｐゴシック" charset="-128"/>
              </a:rPr>
              <a:t>Detect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latin typeface="Arial" charset="0"/>
                <a:ea typeface="ＭＳ Ｐゴシック" charset="-128"/>
              </a:rPr>
              <a:t>Respond</a:t>
            </a:r>
          </a:p>
        </p:txBody>
      </p:sp>
      <p:cxnSp>
        <p:nvCxnSpPr>
          <p:cNvPr id="44" name="Straight Connector 43"/>
          <p:cNvCxnSpPr>
            <a:stCxn id="15" idx="0"/>
            <a:endCxn id="13" idx="5"/>
          </p:cNvCxnSpPr>
          <p:nvPr/>
        </p:nvCxnSpPr>
        <p:spPr>
          <a:xfrm flipH="1" flipV="1">
            <a:off x="6815259" y="2923842"/>
            <a:ext cx="305836" cy="14700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056307" y="4647529"/>
            <a:ext cx="350191" cy="33122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306129" y="2997332"/>
            <a:ext cx="2457450" cy="2321369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23" y="320583"/>
            <a:ext cx="1814428" cy="13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410377" y="1518942"/>
            <a:ext cx="1645920" cy="1645920"/>
          </a:xfrm>
          <a:prstGeom prst="ellipse">
            <a:avLst/>
          </a:prstGeom>
          <a:solidFill>
            <a:srgbClr val="002060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EEECE1"/>
                </a:solidFill>
              </a:rPr>
              <a:t>Nationwide</a:t>
            </a:r>
            <a:br>
              <a:rPr lang="en-US" sz="1600" b="1" dirty="0">
                <a:solidFill>
                  <a:srgbClr val="EEECE1"/>
                </a:solidFill>
              </a:rPr>
            </a:br>
            <a:r>
              <a:rPr lang="en-US" sz="1600" b="1" dirty="0">
                <a:solidFill>
                  <a:srgbClr val="EEECE1"/>
                </a:solidFill>
              </a:rPr>
              <a:t>Lab Network</a:t>
            </a:r>
          </a:p>
        </p:txBody>
      </p:sp>
      <p:pic>
        <p:nvPicPr>
          <p:cNvPr id="1027" name="Picture 3" descr="C:\Users\gqx1\Desktop\GH Security Initiative\Eirk Pix\VHF tech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84" y="320584"/>
            <a:ext cx="1751769" cy="13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qx1\Desktop\DSC_287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11" y="2874865"/>
            <a:ext cx="2017690" cy="134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5916385" y="4897742"/>
            <a:ext cx="1645920" cy="1645920"/>
          </a:xfrm>
          <a:prstGeom prst="ellipse">
            <a:avLst/>
          </a:prstGeom>
          <a:solidFill>
            <a:srgbClr val="002060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EECE1"/>
                </a:solidFill>
              </a:rPr>
              <a:t>Emergency Operations Center</a:t>
            </a:r>
          </a:p>
        </p:txBody>
      </p:sp>
      <p:pic>
        <p:nvPicPr>
          <p:cNvPr id="1031" name="Picture 7" descr="C:\Users\gqx1\Desktop\IMG_01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36" y="3147705"/>
            <a:ext cx="968246" cy="129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6298134" y="3070824"/>
            <a:ext cx="1645920" cy="1645920"/>
          </a:xfrm>
          <a:prstGeom prst="ellipse">
            <a:avLst/>
          </a:prstGeom>
          <a:solidFill>
            <a:srgbClr val="002060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EEECE1"/>
                </a:solidFill>
              </a:rPr>
              <a:t>Real-Time</a:t>
            </a:r>
            <a:br>
              <a:rPr lang="en-US" sz="1600" b="1" dirty="0">
                <a:solidFill>
                  <a:srgbClr val="EEECE1"/>
                </a:solidFill>
              </a:rPr>
            </a:br>
            <a:r>
              <a:rPr lang="en-US" sz="1600" b="1" dirty="0">
                <a:solidFill>
                  <a:srgbClr val="EEECE1"/>
                </a:solidFill>
              </a:rPr>
              <a:t>Information</a:t>
            </a:r>
            <a:br>
              <a:rPr lang="en-US" sz="1600" b="1" dirty="0">
                <a:solidFill>
                  <a:srgbClr val="EEECE1"/>
                </a:solidFill>
              </a:rPr>
            </a:br>
            <a:r>
              <a:rPr lang="en-US" sz="1600" b="1" dirty="0">
                <a:solidFill>
                  <a:srgbClr val="EEECE1"/>
                </a:solidFill>
              </a:rPr>
              <a:t>System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54" y="4734262"/>
            <a:ext cx="2253655" cy="157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21" y="3720800"/>
            <a:ext cx="1116028" cy="437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6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276"/>
            <a:ext cx="11255062" cy="743094"/>
          </a:xfrm>
        </p:spPr>
        <p:txBody>
          <a:bodyPr/>
          <a:lstStyle/>
          <a:p>
            <a:pPr algn="r"/>
            <a:r>
              <a:rPr lang="en-US" b="1" dirty="0" smtClean="0"/>
              <a:t>PHEs Information Sources and Flow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" y="6178862"/>
            <a:ext cx="1909797" cy="621259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" y="847134"/>
            <a:ext cx="12086862" cy="6126981"/>
          </a:xfrm>
        </p:spPr>
      </p:pic>
      <p:sp>
        <p:nvSpPr>
          <p:cNvPr id="2" name="Lightning Bolt 1"/>
          <p:cNvSpPr/>
          <p:nvPr/>
        </p:nvSpPr>
        <p:spPr>
          <a:xfrm>
            <a:off x="35739" y="1531620"/>
            <a:ext cx="1950720" cy="86867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CBS</a:t>
            </a:r>
            <a:endParaRPr lang="en-US" sz="1100" dirty="0"/>
          </a:p>
        </p:txBody>
      </p:sp>
      <p:sp>
        <p:nvSpPr>
          <p:cNvPr id="10" name="Lightning Bolt 9"/>
          <p:cNvSpPr/>
          <p:nvPr/>
        </p:nvSpPr>
        <p:spPr>
          <a:xfrm>
            <a:off x="7482840" y="4724400"/>
            <a:ext cx="1950720" cy="86867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CBS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9864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376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Example from Community</a:t>
            </a:r>
            <a:endParaRPr lang="en-US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01058" y="933193"/>
            <a:ext cx="1911927" cy="1094509"/>
          </a:xfrm>
          <a:prstGeom prst="wedgeRoundRectCallout">
            <a:avLst>
              <a:gd name="adj1" fmla="val -16826"/>
              <a:gd name="adj2" fmla="val 77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Reports Case to Health Center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01058" y="5693468"/>
            <a:ext cx="3197954" cy="1071208"/>
          </a:xfrm>
          <a:prstGeom prst="wedgeRoundRectCallout">
            <a:avLst>
              <a:gd name="adj1" fmla="val 27959"/>
              <a:gd name="adj2" fmla="val -87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Diagnoses of the Case,  </a:t>
            </a:r>
          </a:p>
          <a:p>
            <a:pPr algn="ctr"/>
            <a:r>
              <a:rPr lang="en-US" dirty="0" smtClean="0"/>
              <a:t>Completes Measles CIF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37162" y="590653"/>
            <a:ext cx="3266414" cy="956118"/>
          </a:xfrm>
          <a:prstGeom prst="wedgeRoundRectCallout">
            <a:avLst>
              <a:gd name="adj1" fmla="val -28355"/>
              <a:gd name="adj2" fmla="val 865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Collects Specimen and Requests for Confirmatory test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537313" y="829852"/>
            <a:ext cx="2498709" cy="1898478"/>
          </a:xfrm>
          <a:prstGeom prst="wedgeRoundRectCallout">
            <a:avLst>
              <a:gd name="adj1" fmla="val -7448"/>
              <a:gd name="adj2" fmla="val 81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Confirmation Lab receives specimen, tests and provides results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607611" y="5330647"/>
            <a:ext cx="3070095" cy="1135230"/>
          </a:xfrm>
          <a:prstGeom prst="wedgeRoundRectCallout">
            <a:avLst>
              <a:gd name="adj1" fmla="val 24593"/>
              <a:gd name="adj2" fmla="val -107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Transported to the Conformation Lab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7" y="2426584"/>
            <a:ext cx="1813823" cy="2625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3137"/>
          <a:stretch/>
        </p:blipFill>
        <p:spPr>
          <a:xfrm>
            <a:off x="1953490" y="3805281"/>
            <a:ext cx="1967344" cy="1441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284" y="3503834"/>
            <a:ext cx="2044768" cy="2044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17" y="1936189"/>
            <a:ext cx="1508675" cy="1218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82" y="3092077"/>
            <a:ext cx="4247695" cy="1459734"/>
          </a:xfrm>
          <a:prstGeom prst="rect">
            <a:avLst/>
          </a:prstGeom>
        </p:spPr>
      </p:pic>
      <p:sp>
        <p:nvSpPr>
          <p:cNvPr id="16" name="Notched Right Arrow 15"/>
          <p:cNvSpPr/>
          <p:nvPr/>
        </p:nvSpPr>
        <p:spPr>
          <a:xfrm rot="3209831">
            <a:off x="1869581" y="3459630"/>
            <a:ext cx="623635" cy="518273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7878303">
            <a:off x="3152703" y="3268050"/>
            <a:ext cx="598262" cy="55668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2016227">
            <a:off x="4473339" y="2349048"/>
            <a:ext cx="834673" cy="688169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1582370">
            <a:off x="9230319" y="3359108"/>
            <a:ext cx="772408" cy="719318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32464" y="2329213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Case Registration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88451" y="2321559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Results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588451" y="4867739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Outbreak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5" idx="3"/>
            <a:endCxn id="10" idx="1"/>
          </p:cNvCxnSpPr>
          <p:nvPr/>
        </p:nvCxnSpPr>
        <p:spPr>
          <a:xfrm flipV="1">
            <a:off x="4709640" y="2729276"/>
            <a:ext cx="1878811" cy="7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1" idx="0"/>
          </p:cNvCxnSpPr>
          <p:nvPr/>
        </p:nvCxnSpPr>
        <p:spPr>
          <a:xfrm>
            <a:off x="7277039" y="3136992"/>
            <a:ext cx="0" cy="1730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3633299" y="3195115"/>
            <a:ext cx="775506" cy="4143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8021235" y="2529760"/>
            <a:ext cx="775506" cy="4143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8027608" y="5068286"/>
            <a:ext cx="775506" cy="414338"/>
          </a:xfrm>
          <a:prstGeom prst="rect">
            <a:avLst/>
          </a:prstGeom>
        </p:spPr>
      </p:pic>
      <p:sp>
        <p:nvSpPr>
          <p:cNvPr id="39" name="Diamond 38"/>
          <p:cNvSpPr/>
          <p:nvPr/>
        </p:nvSpPr>
        <p:spPr>
          <a:xfrm>
            <a:off x="6463686" y="3537029"/>
            <a:ext cx="1643278" cy="9229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+</a:t>
            </a:r>
            <a:r>
              <a:rPr lang="en-US" sz="1200" dirty="0" err="1"/>
              <a:t>V</a:t>
            </a:r>
            <a:r>
              <a:rPr lang="en-US" sz="1200" dirty="0" err="1" smtClean="0"/>
              <a:t>e</a:t>
            </a:r>
            <a:r>
              <a:rPr lang="en-US" sz="1200" dirty="0" smtClean="0"/>
              <a:t> Cases &gt;= Threshold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endCxn id="39" idx="1"/>
          </p:cNvCxnSpPr>
          <p:nvPr/>
        </p:nvCxnSpPr>
        <p:spPr>
          <a:xfrm>
            <a:off x="4654032" y="2765991"/>
            <a:ext cx="1809654" cy="1232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8531" y="2329213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Case Registration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23442" y="920444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Case Monitoring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23442" y="4102373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Contact Tracing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83323" y="2321558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Lab Request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03832" y="2321558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Tracking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708198" y="2321559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Results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708198" y="4867739"/>
            <a:ext cx="1377176" cy="815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Possible Outbreak</a:t>
            </a:r>
            <a:endParaRPr lang="en-US" dirty="0"/>
          </a:p>
        </p:txBody>
      </p:sp>
      <p:cxnSp>
        <p:nvCxnSpPr>
          <p:cNvPr id="13" name="Elbow Connector 12"/>
          <p:cNvCxnSpPr>
            <a:stCxn id="5" idx="3"/>
            <a:endCxn id="6" idx="2"/>
          </p:cNvCxnSpPr>
          <p:nvPr/>
        </p:nvCxnSpPr>
        <p:spPr>
          <a:xfrm flipV="1">
            <a:off x="1895707" y="1735877"/>
            <a:ext cx="2616323" cy="100105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7" idx="0"/>
          </p:cNvCxnSpPr>
          <p:nvPr/>
        </p:nvCxnSpPr>
        <p:spPr>
          <a:xfrm>
            <a:off x="1895707" y="2736930"/>
            <a:ext cx="2616323" cy="136544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8" idx="1"/>
          </p:cNvCxnSpPr>
          <p:nvPr/>
        </p:nvCxnSpPr>
        <p:spPr>
          <a:xfrm flipV="1">
            <a:off x="1895707" y="2729275"/>
            <a:ext cx="487616" cy="76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3760499" y="2729275"/>
            <a:ext cx="22433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1"/>
          </p:cNvCxnSpPr>
          <p:nvPr/>
        </p:nvCxnSpPr>
        <p:spPr>
          <a:xfrm>
            <a:off x="7381008" y="2729275"/>
            <a:ext cx="132719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1" idx="0"/>
          </p:cNvCxnSpPr>
          <p:nvPr/>
        </p:nvCxnSpPr>
        <p:spPr>
          <a:xfrm>
            <a:off x="9396786" y="3136992"/>
            <a:ext cx="0" cy="1730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819366" y="3195115"/>
            <a:ext cx="775506" cy="4143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2684158" y="3231005"/>
            <a:ext cx="775506" cy="4143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6473973" y="3245585"/>
            <a:ext cx="775506" cy="4143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10140982" y="2529760"/>
            <a:ext cx="775506" cy="4143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t="13047" b="28650"/>
          <a:stretch/>
        </p:blipFill>
        <p:spPr>
          <a:xfrm>
            <a:off x="10147355" y="5068286"/>
            <a:ext cx="775506" cy="414338"/>
          </a:xfrm>
          <a:prstGeom prst="rect">
            <a:avLst/>
          </a:prstGeom>
        </p:spPr>
      </p:pic>
      <p:sp>
        <p:nvSpPr>
          <p:cNvPr id="39" name="Diamond 38"/>
          <p:cNvSpPr/>
          <p:nvPr/>
        </p:nvSpPr>
        <p:spPr>
          <a:xfrm>
            <a:off x="8583433" y="3537029"/>
            <a:ext cx="1643278" cy="92299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+</a:t>
            </a:r>
            <a:r>
              <a:rPr lang="en-US" sz="1200" dirty="0" err="1"/>
              <a:t>V</a:t>
            </a:r>
            <a:r>
              <a:rPr lang="en-US" sz="1200" dirty="0" err="1" smtClean="0"/>
              <a:t>e</a:t>
            </a:r>
            <a:r>
              <a:rPr lang="en-US" sz="1200" dirty="0" smtClean="0"/>
              <a:t> Cases &gt;= Threshold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5" idx="2"/>
            <a:endCxn id="39" idx="1"/>
          </p:cNvCxnSpPr>
          <p:nvPr/>
        </p:nvCxnSpPr>
        <p:spPr>
          <a:xfrm>
            <a:off x="1207119" y="3144646"/>
            <a:ext cx="7376314" cy="853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8280</TotalTime>
  <Words>534</Words>
  <Application>Microsoft Macintosh PowerPoint</Application>
  <PresentationFormat>Widescreen</PresentationFormat>
  <Paragraphs>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ＭＳ Ｐゴシック</vt:lpstr>
      <vt:lpstr>Times New Roman</vt:lpstr>
      <vt:lpstr>Office Theme</vt:lpstr>
      <vt:lpstr>Case Based Surveillance System and Integrated Disease Surveillance</vt:lpstr>
      <vt:lpstr>Background and rationale</vt:lpstr>
      <vt:lpstr>Background: Uganda is vulnerable to Public Health Events</vt:lpstr>
      <vt:lpstr>PHEs in and around Uganda</vt:lpstr>
      <vt:lpstr>PowerPoint Presentation</vt:lpstr>
      <vt:lpstr>PHEs Information Sources and Flow</vt:lpstr>
      <vt:lpstr>Example from Community</vt:lpstr>
      <vt:lpstr>PowerPoint Presentation</vt:lpstr>
      <vt:lpstr>PowerPoint Presentation</vt:lpstr>
      <vt:lpstr>Case Registration</vt:lpstr>
      <vt:lpstr>Specimen Receipt and Lab Results</vt:lpstr>
      <vt:lpstr>Possible Outbreak Alert</vt:lpstr>
      <vt:lpstr>Epi-Curve Example of Yellow Fever 2016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98</cp:revision>
  <dcterms:created xsi:type="dcterms:W3CDTF">2017-06-27T09:56:32Z</dcterms:created>
  <dcterms:modified xsi:type="dcterms:W3CDTF">2017-08-14T07:53:58Z</dcterms:modified>
</cp:coreProperties>
</file>